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38"/>
  </p:notesMasterIdLst>
  <p:handoutMasterIdLst>
    <p:handoutMasterId r:id="rId39"/>
  </p:handoutMasterIdLst>
  <p:sldIdLst>
    <p:sldId id="702" r:id="rId2"/>
    <p:sldId id="878" r:id="rId3"/>
    <p:sldId id="919" r:id="rId4"/>
    <p:sldId id="1048" r:id="rId5"/>
    <p:sldId id="1067" r:id="rId6"/>
    <p:sldId id="1038" r:id="rId7"/>
    <p:sldId id="1009" r:id="rId8"/>
    <p:sldId id="1049" r:id="rId9"/>
    <p:sldId id="936" r:id="rId10"/>
    <p:sldId id="1043" r:id="rId11"/>
    <p:sldId id="1052" r:id="rId12"/>
    <p:sldId id="926" r:id="rId13"/>
    <p:sldId id="927" r:id="rId14"/>
    <p:sldId id="1010" r:id="rId15"/>
    <p:sldId id="1011" r:id="rId16"/>
    <p:sldId id="1025" r:id="rId17"/>
    <p:sldId id="1012" r:id="rId18"/>
    <p:sldId id="1013" r:id="rId19"/>
    <p:sldId id="1047" r:id="rId20"/>
    <p:sldId id="1058" r:id="rId21"/>
    <p:sldId id="1056" r:id="rId22"/>
    <p:sldId id="1059" r:id="rId23"/>
    <p:sldId id="1057" r:id="rId24"/>
    <p:sldId id="1062" r:id="rId25"/>
    <p:sldId id="1063" r:id="rId26"/>
    <p:sldId id="1064" r:id="rId27"/>
    <p:sldId id="1066" r:id="rId28"/>
    <p:sldId id="1065" r:id="rId29"/>
    <p:sldId id="1044" r:id="rId30"/>
    <p:sldId id="1046" r:id="rId31"/>
    <p:sldId id="1020" r:id="rId32"/>
    <p:sldId id="965" r:id="rId33"/>
    <p:sldId id="1027" r:id="rId34"/>
    <p:sldId id="1016" r:id="rId35"/>
    <p:sldId id="1061" r:id="rId36"/>
    <p:sldId id="1060" r:id="rId37"/>
  </p:sldIdLst>
  <p:sldSz cx="9906000" cy="6858000" type="A4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0" pos="3120" userDrawn="1">
          <p15:clr>
            <a:srgbClr val="A4A3A4"/>
          </p15:clr>
        </p15:guide>
        <p15:guide id="18" orient="horz" pos="4320" userDrawn="1">
          <p15:clr>
            <a:srgbClr val="A4A3A4"/>
          </p15:clr>
        </p15:guide>
        <p15:guide id="28" orient="horz" pos="2069" userDrawn="1">
          <p15:clr>
            <a:srgbClr val="A4A3A4"/>
          </p15:clr>
        </p15:guide>
        <p15:guide id="32" pos="5615" userDrawn="1">
          <p15:clr>
            <a:srgbClr val="A4A3A4"/>
          </p15:clr>
        </p15:guide>
        <p15:guide id="33" orient="horz" pos="2750" userDrawn="1">
          <p15:clr>
            <a:srgbClr val="A4A3A4"/>
          </p15:clr>
        </p15:guide>
        <p15:guide id="35" orient="horz" userDrawn="1">
          <p15:clr>
            <a:srgbClr val="A4A3A4"/>
          </p15:clr>
        </p15:guide>
        <p15:guide id="37" pos="6239">
          <p15:clr>
            <a:srgbClr val="A4A3A4"/>
          </p15:clr>
        </p15:guide>
        <p15:guide id="40" pos="262" userDrawn="1">
          <p15:clr>
            <a:srgbClr val="A4A3A4"/>
          </p15:clr>
        </p15:guide>
        <p15:guide id="43" pos="529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47" userDrawn="1">
          <p15:clr>
            <a:srgbClr val="A4A3A4"/>
          </p15:clr>
        </p15:guide>
        <p15:guide id="2" pos="1964" userDrawn="1">
          <p15:clr>
            <a:srgbClr val="A4A3A4"/>
          </p15:clr>
        </p15:guide>
        <p15:guide id="3" orient="horz" pos="2946" userDrawn="1">
          <p15:clr>
            <a:srgbClr val="A4A3A4"/>
          </p15:clr>
        </p15:guide>
        <p15:guide id="4" orient="horz" pos="3038" userDrawn="1">
          <p15:clr>
            <a:srgbClr val="A4A3A4"/>
          </p15:clr>
        </p15:guide>
        <p15:guide id="5" orient="horz" pos="3037" userDrawn="1">
          <p15:clr>
            <a:srgbClr val="A4A3A4"/>
          </p15:clr>
        </p15:guide>
        <p15:guide id="6" pos="2053" userDrawn="1">
          <p15:clr>
            <a:srgbClr val="A4A3A4"/>
          </p15:clr>
        </p15:guide>
        <p15:guide id="7" orient="horz" pos="2858" userDrawn="1">
          <p15:clr>
            <a:srgbClr val="A4A3A4"/>
          </p15:clr>
        </p15:guide>
        <p15:guide id="8" orient="horz" pos="2857" userDrawn="1">
          <p15:clr>
            <a:srgbClr val="A4A3A4"/>
          </p15:clr>
        </p15:guide>
        <p15:guide id="9" pos="1880" userDrawn="1">
          <p15:clr>
            <a:srgbClr val="A4A3A4"/>
          </p15:clr>
        </p15:guide>
        <p15:guide id="10" orient="horz" pos="3132" userDrawn="1">
          <p15:clr>
            <a:srgbClr val="A4A3A4"/>
          </p15:clr>
        </p15:guide>
        <p15:guide id="11" orient="horz" pos="3131" userDrawn="1">
          <p15:clr>
            <a:srgbClr val="A4A3A4"/>
          </p15:clr>
        </p15:guide>
        <p15:guide id="12" pos="2052" userDrawn="1">
          <p15:clr>
            <a:srgbClr val="A4A3A4"/>
          </p15:clr>
        </p15:guide>
        <p15:guide id="13" pos="2145" userDrawn="1">
          <p15:clr>
            <a:srgbClr val="A4A3A4"/>
          </p15:clr>
        </p15:guide>
        <p15:guide id="14" orient="horz" pos="3229" userDrawn="1">
          <p15:clr>
            <a:srgbClr val="A4A3A4"/>
          </p15:clr>
        </p15:guide>
        <p15:guide id="15" orient="horz" pos="3228" userDrawn="1">
          <p15:clr>
            <a:srgbClr val="A4A3A4"/>
          </p15:clr>
        </p15:guide>
        <p15:guide id="16" pos="2144" userDrawn="1">
          <p15:clr>
            <a:srgbClr val="A4A3A4"/>
          </p15:clr>
        </p15:guide>
        <p15:guide id="17" pos="2241" userDrawn="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5B7B953-1DF4-8E25-2FD7-461A6661F625}" name="user" initials="u" userId="user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ECAF"/>
    <a:srgbClr val="FAC9A0"/>
    <a:srgbClr val="D0D8E8"/>
    <a:srgbClr val="3174C5"/>
    <a:srgbClr val="EDF6F9"/>
    <a:srgbClr val="009BD2"/>
    <a:srgbClr val="CAE6EE"/>
    <a:srgbClr val="765A00"/>
    <a:srgbClr val="BC8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453" autoAdjust="0"/>
  </p:normalViewPr>
  <p:slideViewPr>
    <p:cSldViewPr showGuides="1">
      <p:cViewPr varScale="1">
        <p:scale>
          <a:sx n="98" d="100"/>
          <a:sy n="98" d="100"/>
        </p:scale>
        <p:origin x="86" y="2309"/>
      </p:cViewPr>
      <p:guideLst>
        <p:guide pos="3120"/>
        <p:guide orient="horz" pos="4320"/>
        <p:guide orient="horz" pos="2069"/>
        <p:guide pos="5615"/>
        <p:guide orient="horz" pos="2750"/>
        <p:guide orient="horz"/>
        <p:guide pos="6239"/>
        <p:guide pos="262"/>
        <p:guide pos="5297"/>
      </p:guideLst>
    </p:cSldViewPr>
  </p:slideViewPr>
  <p:outlineViewPr>
    <p:cViewPr>
      <p:scale>
        <a:sx n="100" d="100"/>
        <a:sy n="100" d="100"/>
      </p:scale>
      <p:origin x="0" y="-23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notesViewPr>
    <p:cSldViewPr showGuides="1">
      <p:cViewPr varScale="1">
        <p:scale>
          <a:sx n="139" d="100"/>
          <a:sy n="139" d="100"/>
        </p:scale>
        <p:origin x="1330" y="86"/>
      </p:cViewPr>
      <p:guideLst>
        <p:guide orient="horz" pos="2947"/>
        <p:guide pos="1964"/>
        <p:guide orient="horz" pos="2946"/>
        <p:guide orient="horz" pos="3038"/>
        <p:guide orient="horz" pos="3037"/>
        <p:guide pos="2053"/>
        <p:guide orient="horz" pos="2858"/>
        <p:guide orient="horz" pos="2857"/>
        <p:guide pos="1880"/>
        <p:guide orient="horz" pos="3132"/>
        <p:guide orient="horz" pos="3131"/>
        <p:guide pos="2052"/>
        <p:guide pos="2145"/>
        <p:guide orient="horz" pos="3229"/>
        <p:guide orient="horz" pos="3228"/>
        <p:guide pos="2144"/>
        <p:guide pos="22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50528" cy="497444"/>
          </a:xfrm>
          <a:prstGeom prst="rect">
            <a:avLst/>
          </a:prstGeom>
        </p:spPr>
        <p:txBody>
          <a:bodyPr vert="horz" lIns="91466" tIns="45733" rIns="91466" bIns="4573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088" y="5"/>
            <a:ext cx="2950528" cy="497444"/>
          </a:xfrm>
          <a:prstGeom prst="rect">
            <a:avLst/>
          </a:prstGeom>
        </p:spPr>
        <p:txBody>
          <a:bodyPr vert="horz" lIns="91466" tIns="45733" rIns="91466" bIns="45733" rtlCol="0"/>
          <a:lstStyle>
            <a:lvl1pPr algn="r">
              <a:defRPr sz="1200"/>
            </a:lvl1pPr>
          </a:lstStyle>
          <a:p>
            <a:fld id="{282A7E22-267B-4394-976A-1CA33E88C87F}" type="datetimeFigureOut">
              <a:rPr lang="ko-KR" altLang="en-US" smtClean="0"/>
              <a:pPr/>
              <a:t>2026-06-23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9440309"/>
            <a:ext cx="2950528" cy="497444"/>
          </a:xfrm>
          <a:prstGeom prst="rect">
            <a:avLst/>
          </a:prstGeom>
        </p:spPr>
        <p:txBody>
          <a:bodyPr vert="horz" lIns="91466" tIns="45733" rIns="91466" bIns="4573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088" y="9440309"/>
            <a:ext cx="2950528" cy="497444"/>
          </a:xfrm>
          <a:prstGeom prst="rect">
            <a:avLst/>
          </a:prstGeom>
        </p:spPr>
        <p:txBody>
          <a:bodyPr vert="horz" lIns="91466" tIns="45733" rIns="91466" bIns="45733" rtlCol="0" anchor="b"/>
          <a:lstStyle>
            <a:lvl1pPr algn="r">
              <a:defRPr sz="1200"/>
            </a:lvl1pPr>
          </a:lstStyle>
          <a:p>
            <a:fld id="{2E584B89-A18D-4B1D-94EF-702102F7A70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71981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8"/>
            <a:ext cx="2949788" cy="496966"/>
          </a:xfrm>
          <a:prstGeom prst="rect">
            <a:avLst/>
          </a:prstGeom>
        </p:spPr>
        <p:txBody>
          <a:bodyPr vert="horz" lIns="91466" tIns="45733" rIns="91466" bIns="4573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1" y="8"/>
            <a:ext cx="2949788" cy="496966"/>
          </a:xfrm>
          <a:prstGeom prst="rect">
            <a:avLst/>
          </a:prstGeom>
        </p:spPr>
        <p:txBody>
          <a:bodyPr vert="horz" lIns="91466" tIns="45733" rIns="91466" bIns="45733" rtlCol="0"/>
          <a:lstStyle>
            <a:lvl1pPr algn="r">
              <a:defRPr sz="1200"/>
            </a:lvl1pPr>
          </a:lstStyle>
          <a:p>
            <a:fld id="{E06819F1-022C-468E-8529-F577F580504D}" type="datetimeFigureOut">
              <a:rPr lang="ko-KR" altLang="en-US" smtClean="0"/>
              <a:pPr/>
              <a:t>2026-06-23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162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66" tIns="45733" rIns="91466" bIns="4573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2" y="4721191"/>
            <a:ext cx="5445760" cy="4472701"/>
          </a:xfrm>
          <a:prstGeom prst="rect">
            <a:avLst/>
          </a:prstGeom>
        </p:spPr>
        <p:txBody>
          <a:bodyPr vert="horz" lIns="91466" tIns="45733" rIns="91466" bIns="4573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0649"/>
            <a:ext cx="2949788" cy="496966"/>
          </a:xfrm>
          <a:prstGeom prst="rect">
            <a:avLst/>
          </a:prstGeom>
        </p:spPr>
        <p:txBody>
          <a:bodyPr vert="horz" lIns="91466" tIns="45733" rIns="91466" bIns="4573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EC0E60A-8D5D-4CB1-A0F9-BA85A1E3A2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5088" y="9440390"/>
            <a:ext cx="2950528" cy="498953"/>
          </a:xfrm>
          <a:prstGeom prst="rect">
            <a:avLst/>
          </a:prstGeom>
        </p:spPr>
        <p:txBody>
          <a:bodyPr vert="horz" lIns="91487" tIns="45742" rIns="91487" bIns="45742" rtlCol="0" anchor="b"/>
          <a:lstStyle>
            <a:lvl1pPr algn="r">
              <a:defRPr sz="1200"/>
            </a:lvl1pPr>
          </a:lstStyle>
          <a:p>
            <a:fld id="{B3595F37-D62D-49B5-8CEF-C0A7DF917CA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59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>
          <a:xfrm>
            <a:off x="5630682" y="6462808"/>
            <a:ext cx="4307571" cy="340209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8302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>
          <a:xfrm>
            <a:off x="3855841" y="9437631"/>
            <a:ext cx="2949788" cy="496807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1925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BD8720-8A2B-9014-C69B-28EAF646E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78068B7-2497-0D8F-4100-DEEC74ED3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3E7815F6-319F-6364-613A-4B45857D9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036FCD7-50B1-4AB1-9EB6-DF3032BE98A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8853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9B367-ADCB-FECB-059A-047EFC0C3C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784720C-EC88-ADC0-2C2A-9460C4A75A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5FFB4D5-FDF9-112B-D443-2D8471431F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2539199-585C-3143-BC6F-A66453105E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324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510FE5-534A-1DBC-AFDB-BBDC8BA257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D29564C-9796-2126-3E82-735A3EDA4B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E9741C8-85BE-63A5-649E-A3E37DEF69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800" dirty="0"/>
              <a:t>기획수행체계</a:t>
            </a:r>
            <a:r>
              <a:rPr lang="en-US" altLang="ko-KR" sz="800" dirty="0"/>
              <a:t>(</a:t>
            </a:r>
            <a:r>
              <a:rPr lang="ko-KR" altLang="en-US" sz="800" dirty="0"/>
              <a:t>위원회구성인원 확인 필요</a:t>
            </a:r>
            <a:r>
              <a:rPr lang="en-US" altLang="ko-KR" sz="800" dirty="0"/>
              <a:t>)</a:t>
            </a:r>
            <a:r>
              <a:rPr lang="ko-KR" altLang="en-US" sz="800" dirty="0"/>
              <a:t> 및 추진경과 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1D122D8-A2F6-907B-4DB7-7AF7A9AF6A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72563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4694A-BA8A-FDF6-86CE-98AEE19DD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352849E-2D25-E9FE-F579-96D07F5ED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CAFACE3-8D75-DE3E-6388-B04FA03EA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800" dirty="0"/>
              <a:t>기획수행체계</a:t>
            </a:r>
            <a:r>
              <a:rPr lang="en-US" altLang="ko-KR" sz="800" dirty="0"/>
              <a:t>(</a:t>
            </a:r>
            <a:r>
              <a:rPr lang="ko-KR" altLang="en-US" sz="800" dirty="0"/>
              <a:t>위원회구성인원 확인 필요</a:t>
            </a:r>
            <a:r>
              <a:rPr lang="en-US" altLang="ko-KR" sz="800" dirty="0"/>
              <a:t>)</a:t>
            </a:r>
            <a:r>
              <a:rPr lang="ko-KR" altLang="en-US" sz="800" dirty="0"/>
              <a:t> 및 추진경과 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762AC46-260C-910F-052A-D9434CAE46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2642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560B3F-E7B8-FA13-5F99-D76D7269D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5BC1A43-B92B-D0E7-2D34-46E90A3B6F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E313F03-6FD3-3A0F-DAF0-4EDB01BDD3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800" dirty="0"/>
              <a:t>기획수행체계</a:t>
            </a:r>
            <a:r>
              <a:rPr lang="en-US" altLang="ko-KR" sz="800" dirty="0"/>
              <a:t>(</a:t>
            </a:r>
            <a:r>
              <a:rPr lang="ko-KR" altLang="en-US" sz="800" dirty="0"/>
              <a:t>위원회구성인원 확인 필요</a:t>
            </a:r>
            <a:r>
              <a:rPr lang="en-US" altLang="ko-KR" sz="800" dirty="0"/>
              <a:t>)</a:t>
            </a:r>
            <a:r>
              <a:rPr lang="ko-KR" altLang="en-US" sz="800" dirty="0"/>
              <a:t> 및 추진경과 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F1FA2C-5FD3-A470-A82B-5E08DE6EAE0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47175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>
          <a:xfrm>
            <a:off x="3855841" y="9437631"/>
            <a:ext cx="2949788" cy="496807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50709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B8F56-EA16-B347-0EDA-2E5584369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2137A41-866B-BEA3-B86B-86117A07CD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8EA51F9-55B8-9ABB-4904-7F7DDF13C7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D00578-8497-E496-44D4-E1ED12C2D6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96857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5096-1E20-C706-6A72-6C5A0E03C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EEBEC73-2596-790A-72F0-40950179BE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3A18E5E-6ECF-79A0-AD9C-24421AEB65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D6AC97C-47E1-79F7-034D-C1CE9413870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7491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749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>
          <a:xfrm>
            <a:off x="3855841" y="9437631"/>
            <a:ext cx="2949788" cy="496807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449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9BD39-56EC-FE51-FF7C-A5FD7B7E3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BFC5F32-D721-5D24-338A-D9FD58D2A3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0C9DF85-2EE3-8ECB-D1FA-AB66A70F52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5A01C5C-03E5-1FA4-02CE-1EAC73E60B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1326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F4D71-0AD3-67F6-0AEB-6FBDDE4D0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DF83A85-31EC-4446-5988-E7DEBC42EC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A5D8457-DDB2-B0EF-BE6C-AB41C7E577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3D1E90-FFDB-8D1C-611F-8200B88725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56481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13F92-AD91-5251-960F-250E58598A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D74D566-60DA-BAAC-2BA3-6CE18F80D6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F8AFF25-49DC-A5CE-1E81-F45065B834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FF3DC00-67D7-03D3-EC9D-1741E0A56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5299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3D91D-7A2F-ABFE-C79A-F75451471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446A0E55-2730-672E-EFDB-C2427A5C77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6A44D48-0DEB-5A53-F8F5-21B8BC3A34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CD77783-1D71-742C-CD11-59374A916C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9265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770350-A8CC-5112-AE84-106852135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6811815-1021-C811-2945-1CB58E5B9F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3A7B687-AA15-9A03-3DC0-7453D0B4F8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5FB03F0-AF81-81AA-CF63-02CA418107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814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D1970-CC1E-10B7-DC0C-58E6E29B3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94B2646-5821-69EC-BA1A-FE392049E8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A916D5A-7D05-1D49-A9DB-32ED4EA331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D4F39AB-3067-1147-F6F0-A2630F2DDC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5841" y="9437631"/>
            <a:ext cx="2949788" cy="496807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2212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B1231-F742-86AE-8D15-C1334FB40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9578800-3927-9DB5-7A69-6FBF6D318C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5C7A899-89E8-4E8B-F7DC-5EF4825462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98F0129-8954-CE96-A979-1CBC4AD403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4175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09CC1-6FAA-89B0-D642-EAC8AB521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D226F3D-1D74-F185-C32D-C87B83B614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6F7AF00-35AA-E515-6AE7-4011360B57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C722EF1-3C90-4C3C-88B4-4B8F8502C4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2652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14D5B-E503-FC1A-75D9-C26F33FA4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0BAB4DA-2BA6-1821-58D1-F89FFF6345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EF75D3F-ADCB-338F-6BC0-6BC9C68C60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2ABBC8E-D32E-0FD7-CCD3-55B0A33094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190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046FF-17DC-8AE6-701D-EA1D3FC3F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BBDEA2F-1F36-8015-0B7A-5D0DCF59EB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39B2D15-F35E-5FE6-D626-0958ADE646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2DD8089-9AFE-7436-147C-D83EDB7AA44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1453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3C73E6-0EFC-C1E2-FB31-1B09AAC85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1819DB0-2A9F-45AD-44A4-B500AE6EF2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0C1D385-8D28-5749-89AE-982AACA0E0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5A9A73C-D3DE-9B4F-1280-F325FC610C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6545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6DABD-2ECE-CD23-7F09-673A2EE78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805E00F-ED4A-4CA1-970C-9539987389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B220629-1785-7E0C-337F-5689B04225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E1C1DE-AD12-9B03-E710-E7DB9E049C9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491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2D25A-2788-5F2C-E444-4D5F1865A0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BD2F23A-93DA-BEE0-DBE6-A8CE889378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176D16A-666F-09AC-1DA7-CA7F223C2E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BA4542-4961-1EFD-4179-0DBA2173F8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96955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08E5F-F8D6-9B3A-0E9E-E977488A8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BD0E16A-D449-1718-D8A4-09DA7026CB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4807439-E380-EC8C-32DB-22060CDE49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E2836A0-A97E-6E4D-4429-AA3459AED1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84277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077A4-214C-64AC-9603-35C7FD5E4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F5B4CA21-F1BA-2C19-CE70-BB6C6C97A3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39F5449-73DC-B421-B4DD-1B8D006BC5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4102F2C-2331-8A5A-158F-F1183E859F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5841" y="9437631"/>
            <a:ext cx="2949788" cy="496807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64336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45942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4694A-BA8A-FDF6-86CE-98AEE19DDD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352849E-2D25-E9FE-F579-96D07F5ED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CAFACE3-8D75-DE3E-6388-B04FA03EA5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800" dirty="0"/>
              <a:t>기획수행체계</a:t>
            </a:r>
            <a:r>
              <a:rPr lang="en-US" altLang="ko-KR" sz="800" dirty="0"/>
              <a:t>(</a:t>
            </a:r>
            <a:r>
              <a:rPr lang="ko-KR" altLang="en-US" sz="800" dirty="0"/>
              <a:t>위원회구성인원 확인 필요</a:t>
            </a:r>
            <a:r>
              <a:rPr lang="en-US" altLang="ko-KR" sz="800" dirty="0"/>
              <a:t>)</a:t>
            </a:r>
            <a:r>
              <a:rPr lang="ko-KR" altLang="en-US" sz="800" dirty="0"/>
              <a:t> 및 추진경과 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762AC46-260C-910F-052A-D9434CAE461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80083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CFAF0-D912-E127-23E8-1A7EEEE99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CCE0A75-C668-8B71-322E-9E3EA952D9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9371C54-4268-FE13-E80D-7B2986B836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A30DF62-9416-2679-0425-55DCEE5598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855841" y="9440649"/>
            <a:ext cx="2949788" cy="496966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47739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699349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FB1503-1C76-520C-4336-D05A39407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7935F87-8B16-5356-A2F5-F399B54B26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8B8B57E-7416-004A-42D8-8EA2A6789E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E84C932-4017-E2DE-7424-A8581D2981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5841" y="9437631"/>
            <a:ext cx="2949788" cy="496807"/>
          </a:xfrm>
          <a:prstGeom prst="rect">
            <a:avLst/>
          </a:prstGeom>
        </p:spPr>
        <p:txBody>
          <a:bodyPr/>
          <a:lstStyle/>
          <a:p>
            <a:fld id="{D7BEF969-0904-4623-AB8A-E38CB67CD170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9760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6340C-EE32-3730-9430-DE026CEA8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7B9367E-3784-6D9F-56E6-9AC5E82F840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A0754D4-BE57-6C80-5577-94D96E4B4F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3F0DB9D-8CCB-9632-8DD6-A7C096C20F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728960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EC53DC-068F-9410-97B1-ED3D7CA37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3837E2C-CF1B-E1A1-24A3-2E8C63EE26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2CA6E6B8-573B-5E20-1E1A-83850C8FC0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B1FE612-5448-B30B-FC13-A29D79E7FA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81416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9D462-4694-6A2B-1DC7-D02DCA2E38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573360D-B7AE-0838-B8E8-EC92B35A78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062D6D16-AD1A-2062-4F9A-09B6B34B06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구성기술 내용수정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17A47E-C904-ECF4-E9CC-C5A9A97511E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595F37-D62D-49B5-8CEF-C0A7DF917CAC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5740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표지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" y="0"/>
            <a:ext cx="9902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9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90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0-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 userDrawn="1"/>
        </p:nvSpPr>
        <p:spPr>
          <a:xfrm>
            <a:off x="830567" y="0"/>
            <a:ext cx="46877" cy="972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29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1" name="직각 삼각형 40"/>
          <p:cNvSpPr/>
          <p:nvPr userDrawn="1"/>
        </p:nvSpPr>
        <p:spPr>
          <a:xfrm rot="10800000" flipH="1">
            <a:off x="830155" y="906125"/>
            <a:ext cx="134177" cy="81960"/>
          </a:xfrm>
          <a:prstGeom prst="rtTriangle">
            <a:avLst/>
          </a:prstGeom>
          <a:solidFill>
            <a:srgbClr val="2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42" name="직선 연결선 41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 userDrawn="1"/>
        </p:nvSpPr>
        <p:spPr>
          <a:xfrm>
            <a:off x="218210" y="0"/>
            <a:ext cx="612000" cy="987136"/>
          </a:xfrm>
          <a:prstGeom prst="rect">
            <a:avLst/>
          </a:prstGeom>
          <a:solidFill>
            <a:srgbClr val="505F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48" name="그룹 47"/>
          <p:cNvGrpSpPr/>
          <p:nvPr userDrawn="1"/>
        </p:nvGrpSpPr>
        <p:grpSpPr>
          <a:xfrm>
            <a:off x="7418162" y="803795"/>
            <a:ext cx="2121579" cy="180000"/>
            <a:chOff x="7795649" y="823251"/>
            <a:chExt cx="2121579" cy="180000"/>
          </a:xfrm>
        </p:grpSpPr>
        <p:sp>
          <p:nvSpPr>
            <p:cNvPr id="16" name="타원 15"/>
            <p:cNvSpPr/>
            <p:nvPr userDrawn="1"/>
          </p:nvSpPr>
          <p:spPr>
            <a:xfrm>
              <a:off x="8659741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7" name="타원 16"/>
            <p:cNvSpPr/>
            <p:nvPr userDrawn="1"/>
          </p:nvSpPr>
          <p:spPr>
            <a:xfrm>
              <a:off x="9055787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8" name="타원 17"/>
            <p:cNvSpPr/>
            <p:nvPr userDrawn="1"/>
          </p:nvSpPr>
          <p:spPr>
            <a:xfrm>
              <a:off x="9451834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25" name="타원 24"/>
            <p:cNvSpPr/>
            <p:nvPr userDrawn="1"/>
          </p:nvSpPr>
          <p:spPr>
            <a:xfrm>
              <a:off x="7795649" y="823251"/>
              <a:ext cx="180000" cy="180000"/>
            </a:xfrm>
            <a:prstGeom prst="ellipse">
              <a:avLst/>
            </a:prstGeom>
            <a:solidFill>
              <a:srgbClr val="505FBC"/>
            </a:solidFill>
            <a:ln w="25400">
              <a:solidFill>
                <a:schemeClr val="bg1">
                  <a:alpha val="94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30" name="타원 29"/>
            <p:cNvSpPr/>
            <p:nvPr userDrawn="1"/>
          </p:nvSpPr>
          <p:spPr>
            <a:xfrm>
              <a:off x="8263695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B695A216-92A0-5B24-8B7C-24E0EDD82341}"/>
                </a:ext>
              </a:extLst>
            </p:cNvPr>
            <p:cNvSpPr/>
            <p:nvPr userDrawn="1"/>
          </p:nvSpPr>
          <p:spPr>
            <a:xfrm>
              <a:off x="9809228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3" name="슬라이드 번호 개체 틀 5">
            <a:extLst>
              <a:ext uri="{FF2B5EF4-FFF2-40B4-BE49-F238E27FC236}">
                <a16:creationId xmlns:a16="http://schemas.microsoft.com/office/drawing/2014/main" id="{37463E98-54C5-9ABE-DC18-C30758E6D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546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0-B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직사각형 66"/>
          <p:cNvSpPr/>
          <p:nvPr userDrawn="1"/>
        </p:nvSpPr>
        <p:spPr>
          <a:xfrm>
            <a:off x="830567" y="0"/>
            <a:ext cx="46877" cy="972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29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9" name="직각 삼각형 68"/>
          <p:cNvSpPr/>
          <p:nvPr userDrawn="1"/>
        </p:nvSpPr>
        <p:spPr>
          <a:xfrm rot="10800000" flipH="1">
            <a:off x="830155" y="906125"/>
            <a:ext cx="134177" cy="81960"/>
          </a:xfrm>
          <a:prstGeom prst="rtTriangle">
            <a:avLst/>
          </a:prstGeom>
          <a:solidFill>
            <a:srgbClr val="2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70" name="직선 연결선 69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직사각형 70"/>
          <p:cNvSpPr/>
          <p:nvPr userDrawn="1"/>
        </p:nvSpPr>
        <p:spPr>
          <a:xfrm>
            <a:off x="218210" y="0"/>
            <a:ext cx="612000" cy="987136"/>
          </a:xfrm>
          <a:prstGeom prst="rect">
            <a:avLst/>
          </a:prstGeom>
          <a:solidFill>
            <a:srgbClr val="505F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B0E2F9E-266D-4C30-3C40-82C5CF5D98FF}"/>
              </a:ext>
            </a:extLst>
          </p:cNvPr>
          <p:cNvGrpSpPr/>
          <p:nvPr userDrawn="1"/>
        </p:nvGrpSpPr>
        <p:grpSpPr>
          <a:xfrm>
            <a:off x="7451050" y="803795"/>
            <a:ext cx="2088691" cy="180000"/>
            <a:chOff x="7828537" y="823251"/>
            <a:chExt cx="2088691" cy="180000"/>
          </a:xfrm>
        </p:grpSpPr>
        <p:sp>
          <p:nvSpPr>
            <p:cNvPr id="5" name="타원 4">
              <a:extLst>
                <a:ext uri="{FF2B5EF4-FFF2-40B4-BE49-F238E27FC236}">
                  <a16:creationId xmlns:a16="http://schemas.microsoft.com/office/drawing/2014/main" id="{59A97E9F-08A7-1AA1-6DF5-C09E3F6BEFDE}"/>
                </a:ext>
              </a:extLst>
            </p:cNvPr>
            <p:cNvSpPr/>
            <p:nvPr userDrawn="1"/>
          </p:nvSpPr>
          <p:spPr>
            <a:xfrm>
              <a:off x="8659741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6" name="타원 5">
              <a:extLst>
                <a:ext uri="{FF2B5EF4-FFF2-40B4-BE49-F238E27FC236}">
                  <a16:creationId xmlns:a16="http://schemas.microsoft.com/office/drawing/2014/main" id="{121EBBEF-3376-8481-8A73-F9EED6E7E30C}"/>
                </a:ext>
              </a:extLst>
            </p:cNvPr>
            <p:cNvSpPr/>
            <p:nvPr userDrawn="1"/>
          </p:nvSpPr>
          <p:spPr>
            <a:xfrm>
              <a:off x="9055787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52FCDE3F-1CDD-0D9A-9F79-E5DA2BE57304}"/>
                </a:ext>
              </a:extLst>
            </p:cNvPr>
            <p:cNvSpPr/>
            <p:nvPr userDrawn="1"/>
          </p:nvSpPr>
          <p:spPr>
            <a:xfrm>
              <a:off x="9451834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9" name="타원 8">
              <a:extLst>
                <a:ext uri="{FF2B5EF4-FFF2-40B4-BE49-F238E27FC236}">
                  <a16:creationId xmlns:a16="http://schemas.microsoft.com/office/drawing/2014/main" id="{22BD7735-248C-013F-C478-FA8EC646CC38}"/>
                </a:ext>
              </a:extLst>
            </p:cNvPr>
            <p:cNvSpPr/>
            <p:nvPr userDrawn="1"/>
          </p:nvSpPr>
          <p:spPr>
            <a:xfrm>
              <a:off x="8263695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58E3450F-A08B-6995-7D8F-DC7D2FDAC6E9}"/>
                </a:ext>
              </a:extLst>
            </p:cNvPr>
            <p:cNvSpPr/>
            <p:nvPr userDrawn="1"/>
          </p:nvSpPr>
          <p:spPr>
            <a:xfrm>
              <a:off x="9809228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798AEF60-0101-DC4C-9D22-B218181EB76F}"/>
                </a:ext>
              </a:extLst>
            </p:cNvPr>
            <p:cNvSpPr/>
            <p:nvPr userDrawn="1"/>
          </p:nvSpPr>
          <p:spPr>
            <a:xfrm>
              <a:off x="7828537" y="859251"/>
              <a:ext cx="108000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 w="1270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4CB5E870-20BD-88DB-94F2-FE3A8E860B54}"/>
                </a:ext>
              </a:extLst>
            </p:cNvPr>
            <p:cNvSpPr/>
            <p:nvPr userDrawn="1"/>
          </p:nvSpPr>
          <p:spPr>
            <a:xfrm>
              <a:off x="8227695" y="823251"/>
              <a:ext cx="180000" cy="180000"/>
            </a:xfrm>
            <a:prstGeom prst="ellipse">
              <a:avLst/>
            </a:prstGeom>
            <a:solidFill>
              <a:srgbClr val="505FBC"/>
            </a:solidFill>
            <a:ln w="25400">
              <a:solidFill>
                <a:schemeClr val="bg1">
                  <a:alpha val="94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1D78491B-C18E-2877-7AB7-1F69B02E0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042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0­-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타원 12">
            <a:extLst>
              <a:ext uri="{FF2B5EF4-FFF2-40B4-BE49-F238E27FC236}">
                <a16:creationId xmlns:a16="http://schemas.microsoft.com/office/drawing/2014/main" id="{ADCE36CE-1AA5-C323-9FDC-C24E540A6D52}"/>
              </a:ext>
            </a:extLst>
          </p:cNvPr>
          <p:cNvSpPr/>
          <p:nvPr userDrawn="1"/>
        </p:nvSpPr>
        <p:spPr>
          <a:xfrm>
            <a:off x="8246254" y="803795"/>
            <a:ext cx="180000" cy="180000"/>
          </a:xfrm>
          <a:prstGeom prst="ellipse">
            <a:avLst/>
          </a:prstGeom>
          <a:solidFill>
            <a:srgbClr val="505FBC"/>
          </a:solidFill>
          <a:ln w="25400">
            <a:solidFill>
              <a:schemeClr val="bg1">
                <a:alpha val="9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1" name="직사각형 50"/>
          <p:cNvSpPr/>
          <p:nvPr userDrawn="1"/>
        </p:nvSpPr>
        <p:spPr>
          <a:xfrm>
            <a:off x="830567" y="0"/>
            <a:ext cx="46877" cy="972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29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3" name="직각 삼각형 52"/>
          <p:cNvSpPr/>
          <p:nvPr userDrawn="1"/>
        </p:nvSpPr>
        <p:spPr>
          <a:xfrm rot="10800000" flipH="1">
            <a:off x="830155" y="906125"/>
            <a:ext cx="134177" cy="81960"/>
          </a:xfrm>
          <a:prstGeom prst="rtTriangle">
            <a:avLst/>
          </a:prstGeom>
          <a:solidFill>
            <a:srgbClr val="2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54" name="직선 연결선 53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직사각형 54"/>
          <p:cNvSpPr/>
          <p:nvPr userDrawn="1"/>
        </p:nvSpPr>
        <p:spPr>
          <a:xfrm>
            <a:off x="218210" y="0"/>
            <a:ext cx="612000" cy="987136"/>
          </a:xfrm>
          <a:prstGeom prst="rect">
            <a:avLst/>
          </a:prstGeom>
          <a:solidFill>
            <a:srgbClr val="505F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aphicFrame>
        <p:nvGraphicFramePr>
          <p:cNvPr id="2" name="개체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9" y="159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">
                  <p:embed/>
                </p:oleObj>
              </mc:Choice>
              <mc:Fallback>
                <p:oleObj name="think-cell Slide" r:id="rId3" imgW="360" imgH="360" progId="">
                  <p:embed/>
                  <p:pic>
                    <p:nvPicPr>
                      <p:cNvPr id="0" name="Picture 8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90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타원 6">
            <a:extLst>
              <a:ext uri="{FF2B5EF4-FFF2-40B4-BE49-F238E27FC236}">
                <a16:creationId xmlns:a16="http://schemas.microsoft.com/office/drawing/2014/main" id="{8A980964-27A8-8E2A-7FE4-8A858EA0E1FF}"/>
              </a:ext>
            </a:extLst>
          </p:cNvPr>
          <p:cNvSpPr/>
          <p:nvPr userDrawn="1"/>
        </p:nvSpPr>
        <p:spPr>
          <a:xfrm>
            <a:off x="8678300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1D7E339D-EF7D-159B-9583-6F3352B54E78}"/>
              </a:ext>
            </a:extLst>
          </p:cNvPr>
          <p:cNvSpPr/>
          <p:nvPr userDrawn="1"/>
        </p:nvSpPr>
        <p:spPr>
          <a:xfrm>
            <a:off x="9074347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0F3E016D-D011-9379-30B1-00DAFCAA5A12}"/>
              </a:ext>
            </a:extLst>
          </p:cNvPr>
          <p:cNvSpPr/>
          <p:nvPr userDrawn="1"/>
        </p:nvSpPr>
        <p:spPr>
          <a:xfrm>
            <a:off x="7886208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B989E296-162D-8BA6-3DE6-5FBA4CE96795}"/>
              </a:ext>
            </a:extLst>
          </p:cNvPr>
          <p:cNvSpPr/>
          <p:nvPr userDrawn="1"/>
        </p:nvSpPr>
        <p:spPr>
          <a:xfrm>
            <a:off x="9431741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CC1AECDA-C30E-9BF7-3E89-BBF065DDA347}"/>
              </a:ext>
            </a:extLst>
          </p:cNvPr>
          <p:cNvSpPr/>
          <p:nvPr userDrawn="1"/>
        </p:nvSpPr>
        <p:spPr>
          <a:xfrm>
            <a:off x="7451050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051B9388-6EEA-88AC-DAA0-FD234592A7E6}"/>
              </a:ext>
            </a:extLst>
          </p:cNvPr>
          <p:cNvSpPr/>
          <p:nvPr userDrawn="1"/>
        </p:nvSpPr>
        <p:spPr>
          <a:xfrm>
            <a:off x="7883096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ABEED4C-2F71-BAAB-9185-B34185DE73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지막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타원 11">
            <a:extLst>
              <a:ext uri="{FF2B5EF4-FFF2-40B4-BE49-F238E27FC236}">
                <a16:creationId xmlns:a16="http://schemas.microsoft.com/office/drawing/2014/main" id="{D6274501-220A-25EF-1329-79A6EF9BCABD}"/>
              </a:ext>
            </a:extLst>
          </p:cNvPr>
          <p:cNvSpPr/>
          <p:nvPr userDrawn="1"/>
        </p:nvSpPr>
        <p:spPr>
          <a:xfrm>
            <a:off x="8639647" y="803795"/>
            <a:ext cx="180000" cy="180000"/>
          </a:xfrm>
          <a:prstGeom prst="ellipse">
            <a:avLst/>
          </a:prstGeom>
          <a:solidFill>
            <a:srgbClr val="505FBC"/>
          </a:solidFill>
          <a:ln w="25400">
            <a:solidFill>
              <a:schemeClr val="bg1">
                <a:alpha val="9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6" name="직사각형 65"/>
          <p:cNvSpPr/>
          <p:nvPr userDrawn="1"/>
        </p:nvSpPr>
        <p:spPr>
          <a:xfrm>
            <a:off x="830567" y="0"/>
            <a:ext cx="46877" cy="972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29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8" name="직각 삼각형 67"/>
          <p:cNvSpPr/>
          <p:nvPr userDrawn="1"/>
        </p:nvSpPr>
        <p:spPr>
          <a:xfrm rot="10800000" flipH="1">
            <a:off x="830155" y="906125"/>
            <a:ext cx="134177" cy="81960"/>
          </a:xfrm>
          <a:prstGeom prst="rtTriangle">
            <a:avLst/>
          </a:prstGeom>
          <a:solidFill>
            <a:srgbClr val="2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69" name="직선 연결선 68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직사각형 69"/>
          <p:cNvSpPr/>
          <p:nvPr userDrawn="1"/>
        </p:nvSpPr>
        <p:spPr>
          <a:xfrm>
            <a:off x="218210" y="0"/>
            <a:ext cx="612000" cy="987136"/>
          </a:xfrm>
          <a:prstGeom prst="rect">
            <a:avLst/>
          </a:prstGeom>
          <a:solidFill>
            <a:srgbClr val="505F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DBF85561-1DB0-A8D8-04B5-8079A8BF8930}"/>
              </a:ext>
            </a:extLst>
          </p:cNvPr>
          <p:cNvSpPr/>
          <p:nvPr userDrawn="1"/>
        </p:nvSpPr>
        <p:spPr>
          <a:xfrm>
            <a:off x="9074347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578E36B6-A75F-82CE-5E0C-9FCC2EDC3EC7}"/>
              </a:ext>
            </a:extLst>
          </p:cNvPr>
          <p:cNvSpPr/>
          <p:nvPr userDrawn="1"/>
        </p:nvSpPr>
        <p:spPr>
          <a:xfrm>
            <a:off x="7886208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19A8AE02-9286-8705-D5DF-CC9276956B8C}"/>
              </a:ext>
            </a:extLst>
          </p:cNvPr>
          <p:cNvSpPr/>
          <p:nvPr userDrawn="1"/>
        </p:nvSpPr>
        <p:spPr>
          <a:xfrm>
            <a:off x="9431741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8164E75C-4BAC-7F54-FB94-EEA5142F7CD8}"/>
              </a:ext>
            </a:extLst>
          </p:cNvPr>
          <p:cNvSpPr/>
          <p:nvPr userDrawn="1"/>
        </p:nvSpPr>
        <p:spPr>
          <a:xfrm>
            <a:off x="7451050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B52ED982-3D50-8592-1D67-A5A8910DEB3D}"/>
              </a:ext>
            </a:extLst>
          </p:cNvPr>
          <p:cNvSpPr/>
          <p:nvPr userDrawn="1"/>
        </p:nvSpPr>
        <p:spPr>
          <a:xfrm>
            <a:off x="7883096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D390CB35-B9A1-DAA2-6CA2-38C52B04F283}"/>
              </a:ext>
            </a:extLst>
          </p:cNvPr>
          <p:cNvSpPr/>
          <p:nvPr userDrawn="1"/>
        </p:nvSpPr>
        <p:spPr>
          <a:xfrm>
            <a:off x="8282253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A1E6BBAE-CC3E-0467-1DE9-D494C7172D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797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3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마지막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타원 10">
            <a:extLst>
              <a:ext uri="{FF2B5EF4-FFF2-40B4-BE49-F238E27FC236}">
                <a16:creationId xmlns:a16="http://schemas.microsoft.com/office/drawing/2014/main" id="{520C0D5D-15F8-6D83-7AA2-C901B450FE1C}"/>
              </a:ext>
            </a:extLst>
          </p:cNvPr>
          <p:cNvSpPr/>
          <p:nvPr userDrawn="1"/>
        </p:nvSpPr>
        <p:spPr>
          <a:xfrm>
            <a:off x="9034171" y="803795"/>
            <a:ext cx="180000" cy="180000"/>
          </a:xfrm>
          <a:prstGeom prst="ellipse">
            <a:avLst/>
          </a:prstGeom>
          <a:solidFill>
            <a:srgbClr val="505FBC"/>
          </a:solidFill>
          <a:ln w="25400">
            <a:solidFill>
              <a:schemeClr val="bg1">
                <a:alpha val="9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3" name="직사각형 62"/>
          <p:cNvSpPr/>
          <p:nvPr userDrawn="1"/>
        </p:nvSpPr>
        <p:spPr>
          <a:xfrm>
            <a:off x="830567" y="0"/>
            <a:ext cx="46877" cy="972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29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5" name="직각 삼각형 64"/>
          <p:cNvSpPr/>
          <p:nvPr userDrawn="1"/>
        </p:nvSpPr>
        <p:spPr>
          <a:xfrm rot="10800000" flipH="1">
            <a:off x="830155" y="906125"/>
            <a:ext cx="134177" cy="81960"/>
          </a:xfrm>
          <a:prstGeom prst="rtTriangle">
            <a:avLst/>
          </a:prstGeom>
          <a:solidFill>
            <a:srgbClr val="2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66" name="직선 연결선 65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직사각형 66"/>
          <p:cNvSpPr/>
          <p:nvPr userDrawn="1"/>
        </p:nvSpPr>
        <p:spPr>
          <a:xfrm>
            <a:off x="218210" y="0"/>
            <a:ext cx="612000" cy="987136"/>
          </a:xfrm>
          <a:prstGeom prst="rect">
            <a:avLst/>
          </a:prstGeom>
          <a:solidFill>
            <a:srgbClr val="505F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4BB0A63A-D828-981B-A377-6FA241CAC4D8}"/>
              </a:ext>
            </a:extLst>
          </p:cNvPr>
          <p:cNvSpPr/>
          <p:nvPr userDrawn="1"/>
        </p:nvSpPr>
        <p:spPr>
          <a:xfrm>
            <a:off x="7886208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76C1EB74-D3C4-83D5-3569-F7ADD97AA38D}"/>
              </a:ext>
            </a:extLst>
          </p:cNvPr>
          <p:cNvSpPr/>
          <p:nvPr userDrawn="1"/>
        </p:nvSpPr>
        <p:spPr>
          <a:xfrm>
            <a:off x="9431741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1F23FAAF-45B4-E2E3-5C87-6363AE977262}"/>
              </a:ext>
            </a:extLst>
          </p:cNvPr>
          <p:cNvSpPr/>
          <p:nvPr userDrawn="1"/>
        </p:nvSpPr>
        <p:spPr>
          <a:xfrm>
            <a:off x="7451050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33CD6E84-9700-80A4-E6FC-7D3E3B5E09E8}"/>
              </a:ext>
            </a:extLst>
          </p:cNvPr>
          <p:cNvSpPr/>
          <p:nvPr userDrawn="1"/>
        </p:nvSpPr>
        <p:spPr>
          <a:xfrm>
            <a:off x="7883096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455C500E-E807-B453-3F8D-1E679C2A3C14}"/>
              </a:ext>
            </a:extLst>
          </p:cNvPr>
          <p:cNvSpPr/>
          <p:nvPr userDrawn="1"/>
        </p:nvSpPr>
        <p:spPr>
          <a:xfrm>
            <a:off x="8282253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32E1F534-C541-87E5-A2AA-7BA187B718FB}"/>
              </a:ext>
            </a:extLst>
          </p:cNvPr>
          <p:cNvSpPr/>
          <p:nvPr userDrawn="1"/>
        </p:nvSpPr>
        <p:spPr>
          <a:xfrm>
            <a:off x="8678298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524591E4-08ED-FEC2-58C2-B88F30062C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3070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38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마지막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타원 13">
            <a:extLst>
              <a:ext uri="{FF2B5EF4-FFF2-40B4-BE49-F238E27FC236}">
                <a16:creationId xmlns:a16="http://schemas.microsoft.com/office/drawing/2014/main" id="{9F0B51E1-4CF0-416A-837D-D680ACCBBC06}"/>
              </a:ext>
            </a:extLst>
          </p:cNvPr>
          <p:cNvSpPr/>
          <p:nvPr userDrawn="1"/>
        </p:nvSpPr>
        <p:spPr>
          <a:xfrm>
            <a:off x="9395741" y="803795"/>
            <a:ext cx="180000" cy="180000"/>
          </a:xfrm>
          <a:prstGeom prst="ellipse">
            <a:avLst/>
          </a:prstGeom>
          <a:solidFill>
            <a:srgbClr val="505FBC"/>
          </a:solidFill>
          <a:ln w="25400">
            <a:solidFill>
              <a:schemeClr val="bg1">
                <a:alpha val="94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3" name="직사각형 62"/>
          <p:cNvSpPr/>
          <p:nvPr userDrawn="1"/>
        </p:nvSpPr>
        <p:spPr>
          <a:xfrm>
            <a:off x="830567" y="0"/>
            <a:ext cx="46877" cy="972000"/>
          </a:xfrm>
          <a:prstGeom prst="rect">
            <a:avLst/>
          </a:prstGeom>
          <a:gradFill>
            <a:gsLst>
              <a:gs pos="0">
                <a:schemeClr val="tx1">
                  <a:alpha val="0"/>
                </a:schemeClr>
              </a:gs>
              <a:gs pos="100000">
                <a:schemeClr val="tx1">
                  <a:alpha val="29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5" name="직각 삼각형 64"/>
          <p:cNvSpPr/>
          <p:nvPr userDrawn="1"/>
        </p:nvSpPr>
        <p:spPr>
          <a:xfrm rot="10800000" flipH="1">
            <a:off x="830155" y="906125"/>
            <a:ext cx="134177" cy="81960"/>
          </a:xfrm>
          <a:prstGeom prst="rtTriangle">
            <a:avLst/>
          </a:prstGeom>
          <a:solidFill>
            <a:srgbClr val="2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66" name="직선 연결선 65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직사각형 66"/>
          <p:cNvSpPr/>
          <p:nvPr userDrawn="1"/>
        </p:nvSpPr>
        <p:spPr>
          <a:xfrm>
            <a:off x="218210" y="0"/>
            <a:ext cx="612000" cy="987136"/>
          </a:xfrm>
          <a:prstGeom prst="rect">
            <a:avLst/>
          </a:prstGeom>
          <a:solidFill>
            <a:srgbClr val="505FB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3A5AA6CC-4A5E-F40D-E294-1C4C89EBE5FB}"/>
              </a:ext>
            </a:extLst>
          </p:cNvPr>
          <p:cNvSpPr/>
          <p:nvPr userDrawn="1"/>
        </p:nvSpPr>
        <p:spPr>
          <a:xfrm>
            <a:off x="7886208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E36D5974-6FB3-47E7-10CD-5C3FEF75C02C}"/>
              </a:ext>
            </a:extLst>
          </p:cNvPr>
          <p:cNvSpPr/>
          <p:nvPr userDrawn="1"/>
        </p:nvSpPr>
        <p:spPr>
          <a:xfrm>
            <a:off x="7451050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F432E139-8B9E-870B-FAE5-5FC4F861E98C}"/>
              </a:ext>
            </a:extLst>
          </p:cNvPr>
          <p:cNvSpPr/>
          <p:nvPr userDrawn="1"/>
        </p:nvSpPr>
        <p:spPr>
          <a:xfrm>
            <a:off x="7883096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8C14DBBA-773C-E032-6D95-970F534207F9}"/>
              </a:ext>
            </a:extLst>
          </p:cNvPr>
          <p:cNvSpPr/>
          <p:nvPr userDrawn="1"/>
        </p:nvSpPr>
        <p:spPr>
          <a:xfrm>
            <a:off x="8282253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C043388A-F99A-DABE-79F3-0DE88342C2BB}"/>
              </a:ext>
            </a:extLst>
          </p:cNvPr>
          <p:cNvSpPr/>
          <p:nvPr userDrawn="1"/>
        </p:nvSpPr>
        <p:spPr>
          <a:xfrm>
            <a:off x="8678298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BD8A7BD4-7F17-03FA-B482-BC2877769B3C}"/>
              </a:ext>
            </a:extLst>
          </p:cNvPr>
          <p:cNvSpPr/>
          <p:nvPr userDrawn="1"/>
        </p:nvSpPr>
        <p:spPr>
          <a:xfrm>
            <a:off x="9074343" y="839795"/>
            <a:ext cx="108000" cy="10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07A232FA-45AE-EAE8-6162-988F1EA97B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33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38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마지막페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5" name="직선 연결선 64"/>
          <p:cNvCxnSpPr/>
          <p:nvPr userDrawn="1"/>
        </p:nvCxnSpPr>
        <p:spPr>
          <a:xfrm>
            <a:off x="0" y="892938"/>
            <a:ext cx="9906000" cy="1714"/>
          </a:xfrm>
          <a:prstGeom prst="line">
            <a:avLst/>
          </a:prstGeom>
          <a:ln w="19050">
            <a:solidFill>
              <a:srgbClr val="505F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슬라이드 번호 개체 틀 5">
            <a:extLst>
              <a:ext uri="{FF2B5EF4-FFF2-40B4-BE49-F238E27FC236}">
                <a16:creationId xmlns:a16="http://schemas.microsoft.com/office/drawing/2014/main" id="{F5753E8B-E6F2-1530-6B3B-2687B87149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3070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38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>
            <a:extLst>
              <a:ext uri="{FF2B5EF4-FFF2-40B4-BE49-F238E27FC236}">
                <a16:creationId xmlns:a16="http://schemas.microsoft.com/office/drawing/2014/main" id="{6A5B4BF0-6CBE-F6CF-68A2-EFA00E860B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05274" y="6611581"/>
            <a:ext cx="144270" cy="156675"/>
          </a:xfrm>
          <a:prstGeom prst="rect">
            <a:avLst/>
          </a:prstGeom>
        </p:spPr>
        <p:txBody>
          <a:bodyPr wrap="none" lIns="0" tIns="18000" rIns="0" bIns="0">
            <a:spAutoFit/>
          </a:bodyPr>
          <a:lstStyle>
            <a:lvl1pPr algn="ctr">
              <a:defRPr sz="9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defRPr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20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개체 6" hidden="1"/>
          <p:cNvGraphicFramePr>
            <a:graphicFrameLocks noChangeAspect="1"/>
          </p:cNvGraphicFramePr>
          <p:nvPr>
            <p:custDataLst>
              <p:tags r:id="rId12"/>
            </p:custDataLst>
          </p:nvPr>
        </p:nvGraphicFramePr>
        <p:xfrm>
          <a:off x="1589" y="159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3" imgW="360" imgH="360" progId="">
                  <p:embed/>
                </p:oleObj>
              </mc:Choice>
              <mc:Fallback>
                <p:oleObj name="think-cell Slide" r:id="rId13" imgW="360" imgH="360" progId="">
                  <p:embed/>
                  <p:pic>
                    <p:nvPicPr>
                      <p:cNvPr id="0" name="Picture 8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9" y="1590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772400" y="6492875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A2D50AAD-E007-4259-B38C-8781D16CF1F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8478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764" r:id="rId7"/>
    <p:sldLayoutId id="2147483766" r:id="rId8"/>
    <p:sldLayoutId id="2147483765" r:id="rId9"/>
    <p:sldLayoutId id="2147483762" r:id="rId10"/>
  </p:sldLayoutIdLst>
  <p:hf hdr="0" ftr="0" dt="0"/>
  <p:txStyles>
    <p:titleStyle>
      <a:lvl1pPr algn="ctr" defTabSz="914395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8" indent="-342898" algn="l" defTabSz="914395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6" indent="-285749" algn="l" defTabSz="914395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png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ouble Shield TBM - Herrenknecht A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160" y="1487684"/>
            <a:ext cx="7560840" cy="537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88504" y="2887193"/>
            <a:ext cx="1656184" cy="429239"/>
          </a:xfrm>
          <a:prstGeom prst="roundRect">
            <a:avLst>
              <a:gd name="adj" fmla="val 50000"/>
            </a:avLst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lIns="0" r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  <a:contourClr>
                <a:schemeClr val="bg1"/>
              </a:contourClr>
            </a:sp3d>
          </a:bodyPr>
          <a:lstStyle/>
          <a:p>
            <a:pPr algn="ctr">
              <a:spcAft>
                <a:spcPts val="400"/>
              </a:spcAft>
            </a:pPr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2026. 06. 26. 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920552" y="1721367"/>
            <a:ext cx="8496944" cy="646331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3600" b="1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rgbClr val="505FBC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3600" b="1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rgbClr val="505FBC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기술자립 및 활성화를 위한 노력</a:t>
            </a:r>
            <a:endParaRPr lang="en-US" altLang="ko-KR" sz="3600" b="1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rgbClr val="505FBC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44488" y="6132646"/>
            <a:ext cx="1295698" cy="38305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CA2F2915-4BB4-1084-9C44-C98A674D3D61}"/>
              </a:ext>
            </a:extLst>
          </p:cNvPr>
          <p:cNvSpPr/>
          <p:nvPr/>
        </p:nvSpPr>
        <p:spPr>
          <a:xfrm>
            <a:off x="560512" y="930058"/>
            <a:ext cx="8496944" cy="369332"/>
          </a:xfrm>
          <a:prstGeom prst="rect">
            <a:avLst/>
          </a:prstGeom>
          <a:noFill/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</a:t>
            </a:r>
            <a:r>
              <a: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발제</a:t>
            </a:r>
            <a:r>
              <a:rPr lang="en-US" altLang="ko-KR" b="1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2] TBM </a:t>
            </a:r>
            <a:r>
              <a:rPr lang="ko-KR" altLang="en-US" b="1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 자립 및 활성화 포럼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37BB322-B09C-944B-E766-DB394695E1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648" y="5948195"/>
            <a:ext cx="1008112" cy="62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772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직선 연결선 43"/>
          <p:cNvCxnSpPr>
            <a:cxnSpLocks/>
          </p:cNvCxnSpPr>
          <p:nvPr/>
        </p:nvCxnSpPr>
        <p:spPr>
          <a:xfrm>
            <a:off x="0" y="1484784"/>
            <a:ext cx="603312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부제목 2">
            <a:extLst>
              <a:ext uri="{FF2B5EF4-FFF2-40B4-BE49-F238E27FC236}">
                <a16:creationId xmlns:a16="http://schemas.microsoft.com/office/drawing/2014/main" id="{42C468CD-D7C6-C70A-89C6-1B0BEF990B46}"/>
              </a:ext>
            </a:extLst>
          </p:cNvPr>
          <p:cNvSpPr txBox="1">
            <a:spLocks/>
          </p:cNvSpPr>
          <p:nvPr/>
        </p:nvSpPr>
        <p:spPr>
          <a:xfrm>
            <a:off x="3728864" y="859460"/>
            <a:ext cx="2634019" cy="554751"/>
          </a:xfrm>
          <a:prstGeom prst="rect">
            <a:avLst/>
          </a:prstGeom>
        </p:spPr>
        <p:txBody>
          <a:bodyPr vert="horz" lIns="49530" tIns="24765" rIns="49530" bIns="24765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95330">
              <a:spcBef>
                <a:spcPts val="542"/>
              </a:spcBef>
              <a:defRPr/>
            </a:pPr>
            <a:r>
              <a:rPr lang="ko-KR" altLang="en-US" sz="2800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목  차 </a:t>
            </a:r>
            <a:r>
              <a:rPr lang="en-US" altLang="ko-KR" sz="1050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CONTENTS</a:t>
            </a:r>
          </a:p>
        </p:txBody>
      </p:sp>
      <p:sp>
        <p:nvSpPr>
          <p:cNvPr id="22" name="부제목 2">
            <a:extLst>
              <a:ext uri="{FF2B5EF4-FFF2-40B4-BE49-F238E27FC236}">
                <a16:creationId xmlns:a16="http://schemas.microsoft.com/office/drawing/2014/main" id="{45A17E9A-A18E-8B00-1E01-D80C078F1F24}"/>
              </a:ext>
            </a:extLst>
          </p:cNvPr>
          <p:cNvSpPr txBox="1">
            <a:spLocks/>
          </p:cNvSpPr>
          <p:nvPr/>
        </p:nvSpPr>
        <p:spPr>
          <a:xfrm>
            <a:off x="3296816" y="1916831"/>
            <a:ext cx="3816424" cy="3960417"/>
          </a:xfrm>
          <a:prstGeom prst="rect">
            <a:avLst/>
          </a:prstGeom>
        </p:spPr>
        <p:txBody>
          <a:bodyPr vert="horz" lIns="49530" tIns="24765" rIns="49530" bIns="24765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 defTabSz="495330">
              <a:lnSpc>
                <a:spcPct val="200000"/>
              </a:lnSpc>
              <a:spcBef>
                <a:spcPts val="0"/>
              </a:spcBef>
              <a:buAutoNum type="arabicPeriod"/>
              <a:defRPr/>
            </a:pP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개요 및 과거노력</a:t>
            </a:r>
          </a:p>
          <a:p>
            <a:pPr marL="342900" indent="-342900" algn="l" defTabSz="495330">
              <a:lnSpc>
                <a:spcPct val="200000"/>
              </a:lnSpc>
              <a:spcBef>
                <a:spcPts val="0"/>
              </a:spcBef>
              <a:buAutoNum type="arabicPeriod"/>
              <a:defRPr/>
            </a:pP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한계 및 필요성</a:t>
            </a:r>
          </a:p>
          <a:p>
            <a:pPr marL="342900" indent="-342900" algn="l" defTabSz="495330">
              <a:lnSpc>
                <a:spcPct val="200000"/>
              </a:lnSpc>
              <a:spcBef>
                <a:spcPts val="0"/>
              </a:spcBef>
              <a:buAutoNum type="arabicPeriod"/>
              <a:defRPr/>
            </a:pP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해결방안 및 노력</a:t>
            </a: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(</a:t>
            </a: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세부내용</a:t>
            </a: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)</a:t>
            </a:r>
          </a:p>
          <a:p>
            <a:pPr algn="l" defTabSz="495330">
              <a:lnSpc>
                <a:spcPct val="200000"/>
              </a:lnSpc>
              <a:spcBef>
                <a:spcPts val="0"/>
              </a:spcBef>
              <a:defRPr/>
            </a:pP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3.1. TBM </a:t>
            </a:r>
            <a:r>
              <a:rPr lang="ko-KR" altLang="en-US" sz="1800" b="1" dirty="0" err="1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재제작</a:t>
            </a: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 기술개발 사업</a:t>
            </a:r>
            <a:endParaRPr lang="en-US" altLang="ko-KR" sz="1800" b="1" dirty="0">
              <a:latin typeface="KoPubWorld돋움체 Bold"/>
              <a:ea typeface="KoPubWorld돋움체 Bold"/>
              <a:cs typeface="KoPubWorld돋움체 Light" panose="00000300000000000000" pitchFamily="2" charset="-127"/>
            </a:endParaRPr>
          </a:p>
          <a:p>
            <a:pPr algn="l" defTabSz="495330">
              <a:lnSpc>
                <a:spcPct val="200000"/>
              </a:lnSpc>
              <a:spcBef>
                <a:spcPts val="0"/>
              </a:spcBef>
              <a:defRPr/>
            </a:pP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3.2. TBM </a:t>
            </a: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클러스터 기반구축 사업</a:t>
            </a:r>
            <a:endParaRPr lang="en-US" altLang="ko-KR" sz="1800" b="1" dirty="0">
              <a:latin typeface="KoPubWorld돋움체 Bold"/>
              <a:ea typeface="KoPubWorld돋움체 Bold"/>
              <a:cs typeface="KoPubWorld돋움체 Light" panose="00000300000000000000" pitchFamily="2" charset="-127"/>
            </a:endParaRPr>
          </a:p>
          <a:p>
            <a:pPr algn="l" defTabSz="495330">
              <a:lnSpc>
                <a:spcPct val="200000"/>
              </a:lnSpc>
              <a:spcBef>
                <a:spcPts val="0"/>
              </a:spcBef>
              <a:defRPr/>
            </a:pP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4. </a:t>
            </a: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로드맵 및 기대효과</a:t>
            </a: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(</a:t>
            </a:r>
            <a:r>
              <a:rPr lang="ko-KR" altLang="en-US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전망</a:t>
            </a:r>
            <a:r>
              <a:rPr lang="en-US" altLang="ko-KR" sz="1800" b="1" dirty="0">
                <a:latin typeface="KoPubWorld돋움체 Bold"/>
                <a:ea typeface="KoPubWorld돋움체 Bold"/>
                <a:cs typeface="KoPubWorld돋움체 Light" panose="00000300000000000000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23011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1169343" y="3338408"/>
            <a:ext cx="756084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1065716" fontAlgn="base">
              <a:spcBef>
                <a:spcPct val="0"/>
              </a:spcBef>
            </a:pP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 </a:t>
            </a:r>
            <a:r>
              <a:rPr kumimoji="1" lang="ko-KR" altLang="en-US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개요 및 과거노력</a:t>
            </a:r>
          </a:p>
        </p:txBody>
      </p:sp>
      <p:cxnSp>
        <p:nvCxnSpPr>
          <p:cNvPr id="13" name="직선 연결선 12"/>
          <p:cNvCxnSpPr>
            <a:cxnSpLocks/>
          </p:cNvCxnSpPr>
          <p:nvPr/>
        </p:nvCxnSpPr>
        <p:spPr>
          <a:xfrm>
            <a:off x="0" y="2269475"/>
            <a:ext cx="639316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460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0DDB4-84A9-3E7B-BE17-407511077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D031225-4870-79B5-0165-5D2D71AA6E7A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1.1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현재까지 노력</a:t>
            </a:r>
            <a:endParaRPr lang="en-US" altLang="ko-KR" sz="2600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096B5D76-9450-3D96-72EC-572F72119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74A512B0-80F6-3F06-AF81-4BAD65819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345440" y="1125538"/>
            <a:ext cx="9215122" cy="663393"/>
            <a:chOff x="345440" y="1715876"/>
            <a:chExt cx="9215122" cy="663393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761DE9C8-40EF-4ABD-9F51-29FD0C373639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8B5EBB2B-7A66-4D7C-8AA2-9BA297F537E3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AD40ACDF-18DA-499E-9872-02AAB515C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440" y="1251638"/>
            <a:ext cx="915874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2010~2025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년</a:t>
            </a: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중소형 과제를 통해 </a:t>
            </a: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연구 추진</a:t>
            </a: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6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일부 부품</a:t>
            </a:r>
            <a:r>
              <a:rPr lang="en-US" altLang="ko-KR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커터헤드</a:t>
            </a:r>
            <a:r>
              <a:rPr lang="en-US" altLang="ko-KR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세그먼트</a:t>
            </a:r>
            <a:r>
              <a:rPr lang="en-US" altLang="ko-KR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en-US" altLang="ko-KR" sz="16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6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및 시공기술 중심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개발</a:t>
            </a:r>
            <a:endParaRPr lang="en-US" altLang="ko-KR" sz="1600" spc="-100" dirty="0">
              <a:solidFill>
                <a:srgbClr val="FFFF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4A349A-330F-48D2-5A7B-F5F3C1313D95}"/>
              </a:ext>
            </a:extLst>
          </p:cNvPr>
          <p:cNvSpPr txBox="1"/>
          <p:nvPr/>
        </p:nvSpPr>
        <p:spPr bwMode="auto">
          <a:xfrm>
            <a:off x="795212" y="1693608"/>
            <a:ext cx="874800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분야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국가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R&amp;D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기술개발이력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5D2CBA6A-F8E5-CBC0-DC9E-0972D7171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01" y="1710618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슬라이드 번호 개체 틀 1">
            <a:extLst>
              <a:ext uri="{FF2B5EF4-FFF2-40B4-BE49-F238E27FC236}">
                <a16:creationId xmlns:a16="http://schemas.microsoft.com/office/drawing/2014/main" id="{94529C15-A9A0-76D5-B334-200B2DA1C7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4</a:t>
            </a:fld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309C32-CEDF-5265-BDA2-5FFC57C16C7C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E3440456-535B-E6C9-2361-D7294FF4222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70" t="1321"/>
          <a:stretch>
            <a:fillRect/>
          </a:stretch>
        </p:blipFill>
        <p:spPr>
          <a:xfrm>
            <a:off x="56456" y="1931700"/>
            <a:ext cx="9849544" cy="2682510"/>
          </a:xfrm>
          <a:prstGeom prst="rect">
            <a:avLst/>
          </a:prstGeom>
        </p:spPr>
      </p:pic>
      <p:sp>
        <p:nvSpPr>
          <p:cNvPr id="15" name="화살표: 아래쪽 14">
            <a:extLst>
              <a:ext uri="{FF2B5EF4-FFF2-40B4-BE49-F238E27FC236}">
                <a16:creationId xmlns:a16="http://schemas.microsoft.com/office/drawing/2014/main" id="{EC74C53A-5D03-5D1A-D2C3-14BF0E6142B1}"/>
              </a:ext>
            </a:extLst>
          </p:cNvPr>
          <p:cNvSpPr/>
          <p:nvPr/>
        </p:nvSpPr>
        <p:spPr>
          <a:xfrm>
            <a:off x="3296816" y="4509120"/>
            <a:ext cx="576064" cy="388104"/>
          </a:xfrm>
          <a:prstGeom prst="downArrow">
            <a:avLst/>
          </a:prstGeom>
          <a:solidFill>
            <a:srgbClr val="FF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E5CAB4DE-A492-9820-8B6F-730619A1D4A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71" t="13752" r="918" b="6177"/>
          <a:stretch>
            <a:fillRect/>
          </a:stretch>
        </p:blipFill>
        <p:spPr>
          <a:xfrm>
            <a:off x="29748" y="4910290"/>
            <a:ext cx="5693038" cy="1779446"/>
          </a:xfrm>
          <a:prstGeom prst="rect">
            <a:avLst/>
          </a:prstGeom>
        </p:spPr>
      </p:pic>
      <p:sp>
        <p:nvSpPr>
          <p:cNvPr id="18" name="화살표: 아래쪽 17">
            <a:extLst>
              <a:ext uri="{FF2B5EF4-FFF2-40B4-BE49-F238E27FC236}">
                <a16:creationId xmlns:a16="http://schemas.microsoft.com/office/drawing/2014/main" id="{539FADE0-4E60-A5FE-00AE-EA80865789D2}"/>
              </a:ext>
            </a:extLst>
          </p:cNvPr>
          <p:cNvSpPr/>
          <p:nvPr/>
        </p:nvSpPr>
        <p:spPr>
          <a:xfrm rot="16200000">
            <a:off x="5651108" y="5417432"/>
            <a:ext cx="576064" cy="388104"/>
          </a:xfrm>
          <a:prstGeom prst="downArrow">
            <a:avLst/>
          </a:prstGeom>
          <a:solidFill>
            <a:srgbClr val="FF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7D3ACBC-63CB-5F49-BEB3-C14A2796C61F}"/>
              </a:ext>
            </a:extLst>
          </p:cNvPr>
          <p:cNvSpPr txBox="1"/>
          <p:nvPr/>
        </p:nvSpPr>
        <p:spPr bwMode="auto">
          <a:xfrm>
            <a:off x="6155494" y="4869160"/>
            <a:ext cx="3597266" cy="15941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141750" indent="-285750" latinLnBrk="1">
              <a:lnSpc>
                <a:spcPct val="100000"/>
              </a:lnSpc>
              <a:spcAft>
                <a:spcPts val="200"/>
              </a:spcAft>
              <a:buClr>
                <a:schemeClr val="tx1"/>
              </a:buClr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기술시장 한계점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latinLnBrk="1">
              <a:lnSpc>
                <a:spcPct val="150000"/>
              </a:lnSpc>
              <a:spcAft>
                <a:spcPts val="200"/>
              </a:spcAft>
              <a:buClr>
                <a:srgbClr val="C00000"/>
              </a:buClr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1)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중대형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신제품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100%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수입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</a:p>
          <a:p>
            <a:pPr latinLnBrk="1">
              <a:lnSpc>
                <a:spcPct val="150000"/>
              </a:lnSpc>
              <a:spcAft>
                <a:spcPts val="200"/>
              </a:spcAft>
              <a:buClr>
                <a:srgbClr val="C00000"/>
              </a:buClr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2)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재제작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X: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중고가 하락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해외운송비 증가</a:t>
            </a:r>
            <a:endParaRPr lang="en-US" altLang="ko-KR" sz="1400" b="1" dirty="0"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latinLnBrk="1">
              <a:lnSpc>
                <a:spcPct val="150000"/>
              </a:lnSpc>
              <a:spcAft>
                <a:spcPts val="200"/>
              </a:spcAft>
              <a:buClr>
                <a:srgbClr val="C00000"/>
              </a:buClr>
            </a:pP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3)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부품공급망 부재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부품주문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  <a:sym typeface="Wingdings" panose="05000000000000000000" pitchFamily="2" charset="2"/>
              </a:rPr>
              <a:t></a:t>
            </a:r>
            <a:r>
              <a:rPr lang="ko-KR" altLang="en-US" sz="1400" b="1" u="sng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납기지연</a:t>
            </a:r>
            <a:endParaRPr lang="en-US" altLang="ko-KR" sz="1400" b="1" u="sng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>
              <a:lnSpc>
                <a:spcPct val="150000"/>
              </a:lnSpc>
              <a:spcAft>
                <a:spcPts val="200"/>
              </a:spcAft>
              <a:buClr>
                <a:srgbClr val="C00000"/>
              </a:buClr>
            </a:pP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4)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전문인력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설계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,A/S)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부재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 </a:t>
            </a:r>
            <a:r>
              <a:rPr lang="ko-KR" altLang="en-US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해외 전문가 파견</a:t>
            </a:r>
            <a:r>
              <a:rPr lang="en-US" altLang="ko-KR" sz="1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  <a:sym typeface="Wingdings" panose="05000000000000000000" pitchFamily="2" charset="2"/>
              </a:rPr>
              <a:t></a:t>
            </a:r>
            <a:r>
              <a:rPr lang="ko-KR" altLang="en-US" sz="1400" b="1" u="sng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공기지연</a:t>
            </a:r>
          </a:p>
        </p:txBody>
      </p:sp>
    </p:spTree>
    <p:extLst>
      <p:ext uri="{BB962C8B-B14F-4D97-AF65-F5344CB8AC3E}">
        <p14:creationId xmlns:p14="http://schemas.microsoft.com/office/powerpoint/2010/main" val="1510449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C7FCE-B36D-15AA-390E-720B261BF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9578EB4-D600-876C-B0C6-453A082F9D9D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1.1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현재까지 노력</a:t>
            </a:r>
            <a:endParaRPr lang="en-US" altLang="ko-KR" sz="2600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E7171AB9-B33F-101F-158A-DF87817E7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E85DA9E0-3C21-0417-C7B0-CA6F957E14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ADD53EA2-AD9D-D96B-50FA-0386F64779F2}"/>
              </a:ext>
            </a:extLst>
          </p:cNvPr>
          <p:cNvGrpSpPr/>
          <p:nvPr/>
        </p:nvGrpSpPr>
        <p:grpSpPr>
          <a:xfrm>
            <a:off x="345440" y="1125538"/>
            <a:ext cx="9215122" cy="663393"/>
            <a:chOff x="345440" y="1715876"/>
            <a:chExt cx="9215122" cy="663393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CC90F868-27A2-93C3-DD54-01A38E7CA4AD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74E53EE5-16E3-B30E-41CD-213EB9017AB0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1528325C-84BB-1A1D-C78E-9F4730EEE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440" y="1251638"/>
            <a:ext cx="915874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2010~2025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년</a:t>
            </a: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중소형 과제를 통해 </a:t>
            </a: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연구 추진</a:t>
            </a:r>
            <a:r>
              <a:rPr lang="en-US" altLang="ko-KR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6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일부 부품</a:t>
            </a:r>
            <a:r>
              <a:rPr lang="en-US" altLang="ko-KR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커터헤드</a:t>
            </a:r>
            <a:r>
              <a:rPr lang="en-US" altLang="ko-KR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세그먼트</a:t>
            </a:r>
            <a:r>
              <a:rPr lang="en-US" altLang="ko-KR" sz="12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en-US" altLang="ko-KR" sz="16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600" spc="-1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및 시공기술 중심</a:t>
            </a:r>
            <a:r>
              <a:rPr lang="ko-KR" altLang="en-US" sz="1600" spc="-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개발</a:t>
            </a:r>
            <a:endParaRPr lang="en-US" altLang="ko-KR" sz="1600" spc="-100" dirty="0">
              <a:solidFill>
                <a:srgbClr val="FFFF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B6DF9-8798-1872-BCF4-83339D2597D9}"/>
              </a:ext>
            </a:extLst>
          </p:cNvPr>
          <p:cNvSpPr txBox="1"/>
          <p:nvPr/>
        </p:nvSpPr>
        <p:spPr bwMode="auto">
          <a:xfrm>
            <a:off x="795212" y="1737351"/>
            <a:ext cx="874800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민간기업의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기술획득 및 운영현황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(2010~2025)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3A68EE7D-2FEE-CA58-A3B7-CF0EAA718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01" y="1754361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슬라이드 번호 개체 틀 1">
            <a:extLst>
              <a:ext uri="{FF2B5EF4-FFF2-40B4-BE49-F238E27FC236}">
                <a16:creationId xmlns:a16="http://schemas.microsoft.com/office/drawing/2014/main" id="{68352B6B-A4C0-E19E-9AF1-BC13110795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5</a:t>
            </a:fld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27BD96-4C83-83A0-8FB3-3627EE877E6B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32800" name="그룹 32799">
            <a:extLst>
              <a:ext uri="{FF2B5EF4-FFF2-40B4-BE49-F238E27FC236}">
                <a16:creationId xmlns:a16="http://schemas.microsoft.com/office/drawing/2014/main" id="{DEC823CB-255E-CCF5-09A5-DEA34601FF24}"/>
              </a:ext>
            </a:extLst>
          </p:cNvPr>
          <p:cNvGrpSpPr/>
          <p:nvPr/>
        </p:nvGrpSpPr>
        <p:grpSpPr>
          <a:xfrm>
            <a:off x="958175" y="2081958"/>
            <a:ext cx="2449082" cy="472873"/>
            <a:chOff x="807104" y="2447417"/>
            <a:chExt cx="4606725" cy="872997"/>
          </a:xfrm>
        </p:grpSpPr>
        <p:sp>
          <p:nvSpPr>
            <p:cNvPr id="32801" name="사각형: 둥근 모서리 32800">
              <a:extLst>
                <a:ext uri="{FF2B5EF4-FFF2-40B4-BE49-F238E27FC236}">
                  <a16:creationId xmlns:a16="http://schemas.microsoft.com/office/drawing/2014/main" id="{D753B806-AFEB-159D-772D-5F040E9CF316}"/>
                </a:ext>
              </a:extLst>
            </p:cNvPr>
            <p:cNvSpPr/>
            <p:nvPr/>
          </p:nvSpPr>
          <p:spPr>
            <a:xfrm>
              <a:off x="807104" y="2447417"/>
              <a:ext cx="4403526" cy="87299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r>
                <a:rPr lang="ko-KR" altLang="en-US" sz="1192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유형</a:t>
              </a:r>
              <a:r>
                <a:rPr lang="en-US" altLang="ko-KR" sz="1192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A.</a:t>
              </a:r>
            </a:p>
          </p:txBody>
        </p:sp>
        <p:sp>
          <p:nvSpPr>
            <p:cNvPr id="32802" name="사각형: 둥근 모서리 32801">
              <a:extLst>
                <a:ext uri="{FF2B5EF4-FFF2-40B4-BE49-F238E27FC236}">
                  <a16:creationId xmlns:a16="http://schemas.microsoft.com/office/drawing/2014/main" id="{33C39817-D20C-C208-A5E5-2325E9782F90}"/>
                </a:ext>
              </a:extLst>
            </p:cNvPr>
            <p:cNvSpPr/>
            <p:nvPr/>
          </p:nvSpPr>
          <p:spPr>
            <a:xfrm>
              <a:off x="2060915" y="2447417"/>
              <a:ext cx="3352914" cy="87299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  국내 제작사 활용</a:t>
              </a:r>
              <a:endParaRPr lang="en-US" altLang="ko-KR" sz="1083" b="1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endParaRPr>
            </a:p>
            <a:p>
              <a:r>
                <a:rPr lang="en-US" altLang="ko-KR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(A</a:t>
              </a:r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사</a:t>
              </a:r>
              <a:r>
                <a:rPr lang="en-US" altLang="ko-KR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): </a:t>
              </a:r>
              <a:r>
                <a:rPr lang="ko-KR" altLang="en-US" sz="1083" b="1" dirty="0">
                  <a:solidFill>
                    <a:srgbClr val="FF0000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소형기종</a:t>
              </a:r>
              <a:endParaRPr lang="en-US" altLang="ko-KR" sz="975" b="1" dirty="0">
                <a:solidFill>
                  <a:srgbClr val="FF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grpSp>
        <p:nvGrpSpPr>
          <p:cNvPr id="32803" name="그룹 32802">
            <a:extLst>
              <a:ext uri="{FF2B5EF4-FFF2-40B4-BE49-F238E27FC236}">
                <a16:creationId xmlns:a16="http://schemas.microsoft.com/office/drawing/2014/main" id="{0F3C8E09-8531-1D65-454D-E949B22C7C92}"/>
              </a:ext>
            </a:extLst>
          </p:cNvPr>
          <p:cNvGrpSpPr/>
          <p:nvPr/>
        </p:nvGrpSpPr>
        <p:grpSpPr>
          <a:xfrm>
            <a:off x="6879874" y="2060848"/>
            <a:ext cx="2359774" cy="472873"/>
            <a:chOff x="807104" y="6339114"/>
            <a:chExt cx="4877327" cy="872997"/>
          </a:xfrm>
        </p:grpSpPr>
        <p:sp>
          <p:nvSpPr>
            <p:cNvPr id="32804" name="사각형: 둥근 모서리 32803">
              <a:extLst>
                <a:ext uri="{FF2B5EF4-FFF2-40B4-BE49-F238E27FC236}">
                  <a16:creationId xmlns:a16="http://schemas.microsoft.com/office/drawing/2014/main" id="{2F7D6F77-8BC4-1443-FB38-AABBB5B76889}"/>
                </a:ext>
              </a:extLst>
            </p:cNvPr>
            <p:cNvSpPr/>
            <p:nvPr/>
          </p:nvSpPr>
          <p:spPr>
            <a:xfrm>
              <a:off x="807104" y="6339114"/>
              <a:ext cx="4403526" cy="872997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r>
                <a:rPr lang="ko-KR" altLang="en-US" sz="1192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유형</a:t>
              </a:r>
              <a:r>
                <a:rPr lang="en-US" altLang="ko-KR" sz="1192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C.</a:t>
              </a:r>
            </a:p>
          </p:txBody>
        </p:sp>
        <p:sp>
          <p:nvSpPr>
            <p:cNvPr id="32805" name="사각형: 둥근 모서리 32804">
              <a:extLst>
                <a:ext uri="{FF2B5EF4-FFF2-40B4-BE49-F238E27FC236}">
                  <a16:creationId xmlns:a16="http://schemas.microsoft.com/office/drawing/2014/main" id="{3936D1B6-CCCF-A59C-69D0-47896C59F77E}"/>
                </a:ext>
              </a:extLst>
            </p:cNvPr>
            <p:cNvSpPr/>
            <p:nvPr/>
          </p:nvSpPr>
          <p:spPr>
            <a:xfrm>
              <a:off x="2110697" y="6339114"/>
              <a:ext cx="3573734" cy="87299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자체 </a:t>
              </a:r>
              <a:r>
                <a:rPr lang="ko-KR" altLang="en-US" sz="1083" b="1" dirty="0" err="1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 수행</a:t>
              </a:r>
              <a:endParaRPr lang="en-US" altLang="ko-KR" sz="1083" b="1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endParaRPr>
            </a:p>
            <a:p>
              <a:r>
                <a:rPr lang="en-US" altLang="ko-KR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(K</a:t>
              </a:r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사</a:t>
              </a:r>
              <a:r>
                <a:rPr lang="en-US" altLang="ko-KR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): </a:t>
              </a:r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중대형 시작노력</a:t>
              </a:r>
              <a:endParaRPr lang="en-US" altLang="ko-KR" sz="1083" b="1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grpSp>
        <p:nvGrpSpPr>
          <p:cNvPr id="32806" name="그룹 32805">
            <a:extLst>
              <a:ext uri="{FF2B5EF4-FFF2-40B4-BE49-F238E27FC236}">
                <a16:creationId xmlns:a16="http://schemas.microsoft.com/office/drawing/2014/main" id="{875D7F16-D546-71AF-D74A-E0B3A56E8F02}"/>
              </a:ext>
            </a:extLst>
          </p:cNvPr>
          <p:cNvGrpSpPr/>
          <p:nvPr/>
        </p:nvGrpSpPr>
        <p:grpSpPr>
          <a:xfrm>
            <a:off x="4037655" y="2060849"/>
            <a:ext cx="2206347" cy="472873"/>
            <a:chOff x="807104" y="4092693"/>
            <a:chExt cx="4606725" cy="872997"/>
          </a:xfrm>
        </p:grpSpPr>
        <p:sp>
          <p:nvSpPr>
            <p:cNvPr id="32807" name="사각형: 둥근 모서리 32806">
              <a:extLst>
                <a:ext uri="{FF2B5EF4-FFF2-40B4-BE49-F238E27FC236}">
                  <a16:creationId xmlns:a16="http://schemas.microsoft.com/office/drawing/2014/main" id="{86E18120-FBBF-B0CE-EC06-9E428E90B97C}"/>
                </a:ext>
              </a:extLst>
            </p:cNvPr>
            <p:cNvSpPr/>
            <p:nvPr/>
          </p:nvSpPr>
          <p:spPr>
            <a:xfrm>
              <a:off x="807104" y="4092693"/>
              <a:ext cx="4403526" cy="872997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r>
                <a:rPr lang="ko-KR" altLang="en-US" sz="1192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유형</a:t>
              </a:r>
              <a:r>
                <a:rPr lang="en-US" altLang="ko-KR" sz="1192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B.</a:t>
              </a:r>
            </a:p>
          </p:txBody>
        </p:sp>
        <p:sp>
          <p:nvSpPr>
            <p:cNvPr id="32808" name="사각형: 둥근 모서리 32807">
              <a:extLst>
                <a:ext uri="{FF2B5EF4-FFF2-40B4-BE49-F238E27FC236}">
                  <a16:creationId xmlns:a16="http://schemas.microsoft.com/office/drawing/2014/main" id="{BDC44BDB-2D3B-3FA8-4037-7A0935B8C8C5}"/>
                </a:ext>
              </a:extLst>
            </p:cNvPr>
            <p:cNvSpPr/>
            <p:nvPr/>
          </p:nvSpPr>
          <p:spPr>
            <a:xfrm>
              <a:off x="2116897" y="4092693"/>
              <a:ext cx="3296932" cy="87299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0" rtlCol="0" anchor="ctr"/>
            <a:lstStyle/>
            <a:p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해외 제조사 의뢰</a:t>
              </a:r>
              <a:endParaRPr lang="en-US" altLang="ko-KR" sz="1083" b="1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endParaRPr>
            </a:p>
            <a:p>
              <a:r>
                <a:rPr lang="en-US" altLang="ko-KR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(H</a:t>
              </a:r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사</a:t>
              </a:r>
              <a:r>
                <a:rPr lang="en-US" altLang="ko-KR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): </a:t>
              </a:r>
              <a:r>
                <a:rPr lang="ko-KR" altLang="en-US" sz="1083" b="1" dirty="0">
                  <a:solidFill>
                    <a:schemeClr val="tx1"/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중대형기종</a:t>
              </a:r>
              <a:endParaRPr lang="en-US" altLang="ko-KR" sz="1083" b="1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32809" name="사각형: 둥근 모서리 32808">
            <a:extLst>
              <a:ext uri="{FF2B5EF4-FFF2-40B4-BE49-F238E27FC236}">
                <a16:creationId xmlns:a16="http://schemas.microsoft.com/office/drawing/2014/main" id="{550ACBFA-1018-4DF7-795D-9E180B3772D8}"/>
              </a:ext>
            </a:extLst>
          </p:cNvPr>
          <p:cNvSpPr/>
          <p:nvPr/>
        </p:nvSpPr>
        <p:spPr>
          <a:xfrm>
            <a:off x="2154185" y="2922213"/>
            <a:ext cx="1187788" cy="595945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시공사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300" dirty="0">
                <a:solidFill>
                  <a:schemeClr val="bg1"/>
                </a:solidFill>
                <a:latin typeface="+mj-ea"/>
                <a:ea typeface="+mj-ea"/>
              </a:rPr>
              <a:t>(A</a:t>
            </a:r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사</a:t>
            </a:r>
            <a:r>
              <a:rPr lang="en-US" altLang="ko-KR" sz="1300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13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2810" name="사각형: 둥근 모서리 32809">
            <a:extLst>
              <a:ext uri="{FF2B5EF4-FFF2-40B4-BE49-F238E27FC236}">
                <a16:creationId xmlns:a16="http://schemas.microsoft.com/office/drawing/2014/main" id="{25BE81B1-6DC8-A2CF-C75A-2D23D50E3CE0}"/>
              </a:ext>
            </a:extLst>
          </p:cNvPr>
          <p:cNvSpPr/>
          <p:nvPr/>
        </p:nvSpPr>
        <p:spPr>
          <a:xfrm>
            <a:off x="666351" y="3518159"/>
            <a:ext cx="958390" cy="59594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장비</a:t>
            </a:r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제조사</a:t>
            </a:r>
            <a:endParaRPr lang="en-US" altLang="ko-KR" sz="130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192">
                <a:solidFill>
                  <a:schemeClr val="tx1"/>
                </a:solidFill>
                <a:latin typeface="+mj-ea"/>
                <a:ea typeface="+mj-ea"/>
              </a:rPr>
              <a:t>(JIMT)</a:t>
            </a:r>
            <a:endParaRPr lang="ko-KR" altLang="en-US" sz="1192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2811" name="사각형: 둥근 모서리 32810">
            <a:extLst>
              <a:ext uri="{FF2B5EF4-FFF2-40B4-BE49-F238E27FC236}">
                <a16:creationId xmlns:a16="http://schemas.microsoft.com/office/drawing/2014/main" id="{F511A85C-8DC4-D214-DC95-03AF050ABAFD}"/>
              </a:ext>
            </a:extLst>
          </p:cNvPr>
          <p:cNvSpPr/>
          <p:nvPr/>
        </p:nvSpPr>
        <p:spPr>
          <a:xfrm>
            <a:off x="2154185" y="4114104"/>
            <a:ext cx="1187788" cy="59594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국내제작사</a:t>
            </a:r>
            <a:endParaRPr lang="en-US" altLang="ko-KR" sz="1300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300" dirty="0">
                <a:solidFill>
                  <a:schemeClr val="bg1"/>
                </a:solidFill>
                <a:latin typeface="+mj-ea"/>
                <a:ea typeface="+mj-ea"/>
              </a:rPr>
              <a:t>(T</a:t>
            </a:r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사</a:t>
            </a:r>
            <a:r>
              <a:rPr lang="en-US" altLang="ko-KR" sz="1300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13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2812" name="사각형: 둥근 모서리 32811">
            <a:extLst>
              <a:ext uri="{FF2B5EF4-FFF2-40B4-BE49-F238E27FC236}">
                <a16:creationId xmlns:a16="http://schemas.microsoft.com/office/drawing/2014/main" id="{FF84F01B-9B01-278E-9DE6-966F29A935EC}"/>
              </a:ext>
            </a:extLst>
          </p:cNvPr>
          <p:cNvSpPr/>
          <p:nvPr/>
        </p:nvSpPr>
        <p:spPr>
          <a:xfrm>
            <a:off x="666351" y="2520073"/>
            <a:ext cx="897409" cy="3490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[</a:t>
            </a:r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해외</a:t>
            </a:r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]</a:t>
            </a:r>
            <a:endParaRPr lang="ko-KR" altLang="en-US" sz="130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2813" name="사각형: 둥근 모서리 32812">
            <a:extLst>
              <a:ext uri="{FF2B5EF4-FFF2-40B4-BE49-F238E27FC236}">
                <a16:creationId xmlns:a16="http://schemas.microsoft.com/office/drawing/2014/main" id="{0C61A315-A185-8A78-F235-34D586A4BBC8}"/>
              </a:ext>
            </a:extLst>
          </p:cNvPr>
          <p:cNvSpPr/>
          <p:nvPr/>
        </p:nvSpPr>
        <p:spPr>
          <a:xfrm>
            <a:off x="2154185" y="2520073"/>
            <a:ext cx="1187788" cy="3490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[</a:t>
            </a:r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국내</a:t>
            </a:r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]</a:t>
            </a:r>
            <a:endParaRPr lang="ko-KR" altLang="en-US" sz="1300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32814" name="그룹 32813">
            <a:extLst>
              <a:ext uri="{FF2B5EF4-FFF2-40B4-BE49-F238E27FC236}">
                <a16:creationId xmlns:a16="http://schemas.microsoft.com/office/drawing/2014/main" id="{60A84645-5905-7765-8AF1-EDBA505F0A0D}"/>
              </a:ext>
            </a:extLst>
          </p:cNvPr>
          <p:cNvGrpSpPr/>
          <p:nvPr/>
        </p:nvGrpSpPr>
        <p:grpSpPr>
          <a:xfrm>
            <a:off x="3811102" y="3443864"/>
            <a:ext cx="2497426" cy="760184"/>
            <a:chOff x="807104" y="6014828"/>
            <a:chExt cx="4610633" cy="1347109"/>
          </a:xfrm>
        </p:grpSpPr>
        <p:sp>
          <p:nvSpPr>
            <p:cNvPr id="32815" name="사각형: 둥근 모서리 32814">
              <a:extLst>
                <a:ext uri="{FF2B5EF4-FFF2-40B4-BE49-F238E27FC236}">
                  <a16:creationId xmlns:a16="http://schemas.microsoft.com/office/drawing/2014/main" id="{10C04C47-8EFA-F359-8018-963784B58DF0}"/>
                </a:ext>
              </a:extLst>
            </p:cNvPr>
            <p:cNvSpPr/>
            <p:nvPr/>
          </p:nvSpPr>
          <p:spPr>
            <a:xfrm>
              <a:off x="3553874" y="6014828"/>
              <a:ext cx="1863863" cy="1347107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시공사</a:t>
              </a:r>
              <a:endParaRPr lang="en-US" altLang="ko-KR" sz="1300" dirty="0">
                <a:solidFill>
                  <a:schemeClr val="bg1"/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300" dirty="0">
                  <a:solidFill>
                    <a:schemeClr val="bg1"/>
                  </a:solidFill>
                  <a:latin typeface="+mj-ea"/>
                  <a:ea typeface="+mj-ea"/>
                </a:rPr>
                <a:t>(H</a:t>
              </a:r>
              <a:r>
                <a:rPr lang="ko-KR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사</a:t>
              </a:r>
              <a:r>
                <a:rPr lang="en-US" altLang="ko-KR" sz="1300" dirty="0">
                  <a:solidFill>
                    <a:schemeClr val="bg1"/>
                  </a:solidFill>
                  <a:latin typeface="+mj-ea"/>
                  <a:ea typeface="+mj-ea"/>
                </a:rPr>
                <a:t>)</a:t>
              </a:r>
              <a:endParaRPr lang="ko-KR" altLang="en-US" sz="1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32816" name="사각형: 둥근 모서리 32815">
              <a:extLst>
                <a:ext uri="{FF2B5EF4-FFF2-40B4-BE49-F238E27FC236}">
                  <a16:creationId xmlns:a16="http://schemas.microsoft.com/office/drawing/2014/main" id="{EA868539-EEDF-5AAF-0FED-EFFAC355982E}"/>
                </a:ext>
              </a:extLst>
            </p:cNvPr>
            <p:cNvSpPr/>
            <p:nvPr/>
          </p:nvSpPr>
          <p:spPr>
            <a:xfrm>
              <a:off x="807104" y="6014830"/>
              <a:ext cx="1997028" cy="1347107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>
                  <a:solidFill>
                    <a:schemeClr val="tx1"/>
                  </a:solidFill>
                  <a:latin typeface="+mj-ea"/>
                  <a:ea typeface="+mj-ea"/>
                </a:rPr>
                <a:t>장비</a:t>
              </a:r>
              <a:r>
                <a:rPr lang="en-US" altLang="ko-KR" sz="1300">
                  <a:solidFill>
                    <a:schemeClr val="tx1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300">
                  <a:solidFill>
                    <a:schemeClr val="tx1"/>
                  </a:solidFill>
                  <a:latin typeface="+mj-ea"/>
                  <a:ea typeface="+mj-ea"/>
                </a:rPr>
                <a:t>제조사</a:t>
              </a:r>
              <a:endParaRPr lang="en-US" altLang="ko-KR" sz="1300">
                <a:solidFill>
                  <a:schemeClr val="tx1"/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192">
                  <a:solidFill>
                    <a:schemeClr val="tx1"/>
                  </a:solidFill>
                  <a:latin typeface="+mj-ea"/>
                  <a:ea typeface="+mj-ea"/>
                </a:rPr>
                <a:t>(Wirth, Robbins, HK)</a:t>
              </a:r>
              <a:endParaRPr lang="ko-KR" altLang="en-US" sz="1192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2817" name="사각형: 둥근 모서리 32816">
            <a:extLst>
              <a:ext uri="{FF2B5EF4-FFF2-40B4-BE49-F238E27FC236}">
                <a16:creationId xmlns:a16="http://schemas.microsoft.com/office/drawing/2014/main" id="{5732038D-1069-6F53-5DB8-2AFE2DC8C78D}"/>
              </a:ext>
            </a:extLst>
          </p:cNvPr>
          <p:cNvSpPr/>
          <p:nvPr/>
        </p:nvSpPr>
        <p:spPr>
          <a:xfrm>
            <a:off x="7063445" y="3915662"/>
            <a:ext cx="1952979" cy="59594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시공사</a:t>
            </a:r>
            <a:r>
              <a:rPr lang="en-US" altLang="ko-KR" sz="1300" dirty="0">
                <a:solidFill>
                  <a:schemeClr val="bg1"/>
                </a:solidFill>
                <a:latin typeface="+mj-ea"/>
                <a:ea typeface="+mj-ea"/>
              </a:rPr>
              <a:t> (K</a:t>
            </a:r>
            <a:r>
              <a:rPr lang="ko-KR" altLang="en-US" sz="1300" dirty="0">
                <a:solidFill>
                  <a:schemeClr val="bg1"/>
                </a:solidFill>
                <a:latin typeface="+mj-ea"/>
                <a:ea typeface="+mj-ea"/>
              </a:rPr>
              <a:t>사</a:t>
            </a:r>
            <a:r>
              <a:rPr lang="en-US" altLang="ko-KR" sz="1300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32818" name="사각형: 둥근 모서리 32817">
            <a:extLst>
              <a:ext uri="{FF2B5EF4-FFF2-40B4-BE49-F238E27FC236}">
                <a16:creationId xmlns:a16="http://schemas.microsoft.com/office/drawing/2014/main" id="{4E2CA473-DC3A-3575-602A-652F2AD2541A}"/>
              </a:ext>
            </a:extLst>
          </p:cNvPr>
          <p:cNvSpPr/>
          <p:nvPr/>
        </p:nvSpPr>
        <p:spPr>
          <a:xfrm>
            <a:off x="7063446" y="2810683"/>
            <a:ext cx="1952979" cy="59594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장비</a:t>
            </a:r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제조사</a:t>
            </a:r>
            <a:endParaRPr lang="en-US" altLang="ko-KR" sz="130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192">
                <a:solidFill>
                  <a:schemeClr val="tx1"/>
                </a:solidFill>
                <a:latin typeface="+mj-ea"/>
                <a:ea typeface="+mj-ea"/>
              </a:rPr>
              <a:t>(CREG, HK, Robbins </a:t>
            </a:r>
            <a:r>
              <a:rPr lang="ko-KR" altLang="en-US" sz="1192">
                <a:solidFill>
                  <a:schemeClr val="tx1"/>
                </a:solidFill>
                <a:latin typeface="+mj-ea"/>
                <a:ea typeface="+mj-ea"/>
              </a:rPr>
              <a:t>등</a:t>
            </a:r>
            <a:r>
              <a:rPr lang="en-US" altLang="ko-KR" sz="1192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cxnSp>
        <p:nvCxnSpPr>
          <p:cNvPr id="32819" name="직선 화살표 연결선 32818">
            <a:extLst>
              <a:ext uri="{FF2B5EF4-FFF2-40B4-BE49-F238E27FC236}">
                <a16:creationId xmlns:a16="http://schemas.microsoft.com/office/drawing/2014/main" id="{71C30510-90EE-49D1-7CB6-FA6A02B0B4A9}"/>
              </a:ext>
            </a:extLst>
          </p:cNvPr>
          <p:cNvCxnSpPr>
            <a:cxnSpLocks/>
          </p:cNvCxnSpPr>
          <p:nvPr/>
        </p:nvCxnSpPr>
        <p:spPr>
          <a:xfrm flipV="1">
            <a:off x="1447422" y="3164485"/>
            <a:ext cx="716522" cy="347673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20" name="직사각형 32819">
            <a:extLst>
              <a:ext uri="{FF2B5EF4-FFF2-40B4-BE49-F238E27FC236}">
                <a16:creationId xmlns:a16="http://schemas.microsoft.com/office/drawing/2014/main" id="{9CB7DEB5-84B6-B62F-747D-EFA5D48B18DF}"/>
              </a:ext>
            </a:extLst>
          </p:cNvPr>
          <p:cNvSpPr/>
          <p:nvPr/>
        </p:nvSpPr>
        <p:spPr>
          <a:xfrm rot="20046976">
            <a:off x="1231506" y="2988145"/>
            <a:ext cx="921739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92">
                <a:solidFill>
                  <a:schemeClr val="tx1"/>
                </a:solidFill>
                <a:latin typeface="+mj-ea"/>
                <a:ea typeface="+mj-ea"/>
              </a:rPr>
              <a:t>장비 구매</a:t>
            </a:r>
            <a:endParaRPr lang="en-US" altLang="ko-KR" sz="1192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75">
                <a:solidFill>
                  <a:schemeClr val="tx1"/>
                </a:solidFill>
                <a:latin typeface="+mj-ea"/>
                <a:ea typeface="+mj-ea"/>
              </a:rPr>
              <a:t>신품</a:t>
            </a:r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 or </a:t>
            </a:r>
            <a:r>
              <a:rPr lang="ko-KR" altLang="en-US" sz="975">
                <a:solidFill>
                  <a:schemeClr val="tx1"/>
                </a:solidFill>
                <a:latin typeface="+mj-ea"/>
                <a:ea typeface="+mj-ea"/>
              </a:rPr>
              <a:t>중고품</a:t>
            </a:r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975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69" name="직선 화살표 연결선 68">
            <a:extLst>
              <a:ext uri="{FF2B5EF4-FFF2-40B4-BE49-F238E27FC236}">
                <a16:creationId xmlns:a16="http://schemas.microsoft.com/office/drawing/2014/main" id="{E2E9966E-68B0-9FB5-0116-52F805DBC551}"/>
              </a:ext>
            </a:extLst>
          </p:cNvPr>
          <p:cNvCxnSpPr/>
          <p:nvPr/>
        </p:nvCxnSpPr>
        <p:spPr>
          <a:xfrm>
            <a:off x="2590695" y="3512158"/>
            <a:ext cx="0" cy="601946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00B20C01-50B3-7265-C14C-14C0006684FD}"/>
              </a:ext>
            </a:extLst>
          </p:cNvPr>
          <p:cNvSpPr/>
          <p:nvPr/>
        </p:nvSpPr>
        <p:spPr>
          <a:xfrm>
            <a:off x="2032720" y="3687667"/>
            <a:ext cx="557975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75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재제작</a:t>
            </a:r>
            <a:endParaRPr lang="en-US" altLang="ko-KR" sz="975">
              <a:solidFill>
                <a:schemeClr val="accent1">
                  <a:lumMod val="50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ko-KR" altLang="en-US" sz="975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의뢰</a:t>
            </a:r>
          </a:p>
        </p:txBody>
      </p:sp>
      <p:cxnSp>
        <p:nvCxnSpPr>
          <p:cNvPr id="71" name="직선 화살표 연결선 70">
            <a:extLst>
              <a:ext uri="{FF2B5EF4-FFF2-40B4-BE49-F238E27FC236}">
                <a16:creationId xmlns:a16="http://schemas.microsoft.com/office/drawing/2014/main" id="{4F0C2E78-43E2-8F83-DDEC-F7F9D0EB734A}"/>
              </a:ext>
            </a:extLst>
          </p:cNvPr>
          <p:cNvCxnSpPr/>
          <p:nvPr/>
        </p:nvCxnSpPr>
        <p:spPr>
          <a:xfrm>
            <a:off x="2869683" y="3512158"/>
            <a:ext cx="0" cy="601946"/>
          </a:xfrm>
          <a:prstGeom prst="straightConnector1">
            <a:avLst/>
          </a:prstGeom>
          <a:ln w="12700"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직사각형 71">
            <a:extLst>
              <a:ext uri="{FF2B5EF4-FFF2-40B4-BE49-F238E27FC236}">
                <a16:creationId xmlns:a16="http://schemas.microsoft.com/office/drawing/2014/main" id="{E662F40D-3CE0-73B8-0F20-5D1D6F9E447D}"/>
              </a:ext>
            </a:extLst>
          </p:cNvPr>
          <p:cNvSpPr/>
          <p:nvPr/>
        </p:nvSpPr>
        <p:spPr>
          <a:xfrm>
            <a:off x="2770478" y="3700121"/>
            <a:ext cx="731722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75" dirty="0" err="1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재제작</a:t>
            </a:r>
            <a:r>
              <a:rPr lang="ko-KR" altLang="en-US" sz="975" dirty="0">
                <a:solidFill>
                  <a:schemeClr val="accent1">
                    <a:lumMod val="50000"/>
                  </a:schemeClr>
                </a:solidFill>
                <a:latin typeface="+mj-ea"/>
                <a:ea typeface="+mj-ea"/>
              </a:rPr>
              <a:t> 서비스 제공</a:t>
            </a:r>
          </a:p>
        </p:txBody>
      </p:sp>
      <p:cxnSp>
        <p:nvCxnSpPr>
          <p:cNvPr id="73" name="직선 화살표 연결선 72">
            <a:extLst>
              <a:ext uri="{FF2B5EF4-FFF2-40B4-BE49-F238E27FC236}">
                <a16:creationId xmlns:a16="http://schemas.microsoft.com/office/drawing/2014/main" id="{4F604A35-2784-FFD2-D8A3-AE00188D2840}"/>
              </a:ext>
            </a:extLst>
          </p:cNvPr>
          <p:cNvCxnSpPr>
            <a:cxnSpLocks/>
          </p:cNvCxnSpPr>
          <p:nvPr/>
        </p:nvCxnSpPr>
        <p:spPr>
          <a:xfrm>
            <a:off x="1447422" y="4120104"/>
            <a:ext cx="716522" cy="347673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직사각형 73">
            <a:extLst>
              <a:ext uri="{FF2B5EF4-FFF2-40B4-BE49-F238E27FC236}">
                <a16:creationId xmlns:a16="http://schemas.microsoft.com/office/drawing/2014/main" id="{35E416F9-EA00-1065-0FC8-FCFDBD1043E7}"/>
              </a:ext>
            </a:extLst>
          </p:cNvPr>
          <p:cNvSpPr/>
          <p:nvPr/>
        </p:nvSpPr>
        <p:spPr>
          <a:xfrm rot="1563820">
            <a:off x="1148088" y="4295006"/>
            <a:ext cx="1060995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rgbClr val="FF0000"/>
                </a:solidFill>
                <a:latin typeface="+mj-ea"/>
                <a:ea typeface="+mj-ea"/>
              </a:rPr>
              <a:t>기술 자문</a:t>
            </a:r>
            <a:r>
              <a:rPr lang="en-US" altLang="ko-KR" sz="1100" b="1" dirty="0">
                <a:solidFill>
                  <a:srgbClr val="FF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·</a:t>
            </a:r>
            <a:r>
              <a:rPr lang="ko-KR" altLang="en-US" sz="1100" b="1" dirty="0">
                <a:solidFill>
                  <a:srgbClr val="FF0000"/>
                </a:solidFill>
                <a:latin typeface="+mj-ea"/>
                <a:ea typeface="+mj-ea"/>
              </a:rPr>
              <a:t>협력</a:t>
            </a:r>
          </a:p>
        </p:txBody>
      </p:sp>
      <p:sp>
        <p:nvSpPr>
          <p:cNvPr id="75" name="사각형: 둥근 모서리 74">
            <a:extLst>
              <a:ext uri="{FF2B5EF4-FFF2-40B4-BE49-F238E27FC236}">
                <a16:creationId xmlns:a16="http://schemas.microsoft.com/office/drawing/2014/main" id="{3D71CE5B-B2A7-4C9E-289E-0D238CA34F2F}"/>
              </a:ext>
            </a:extLst>
          </p:cNvPr>
          <p:cNvSpPr/>
          <p:nvPr/>
        </p:nvSpPr>
        <p:spPr>
          <a:xfrm>
            <a:off x="3903258" y="2520073"/>
            <a:ext cx="897409" cy="3490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[</a:t>
            </a:r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해외</a:t>
            </a:r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]</a:t>
            </a:r>
            <a:endParaRPr lang="ko-KR" altLang="en-US" sz="130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사각형: 둥근 모서리 75">
            <a:extLst>
              <a:ext uri="{FF2B5EF4-FFF2-40B4-BE49-F238E27FC236}">
                <a16:creationId xmlns:a16="http://schemas.microsoft.com/office/drawing/2014/main" id="{FE611B41-43DE-3C65-AC37-BC93CD49EFFF}"/>
              </a:ext>
            </a:extLst>
          </p:cNvPr>
          <p:cNvSpPr/>
          <p:nvPr/>
        </p:nvSpPr>
        <p:spPr>
          <a:xfrm>
            <a:off x="5298935" y="2520073"/>
            <a:ext cx="1009592" cy="3490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[</a:t>
            </a:r>
            <a:r>
              <a:rPr lang="ko-KR" altLang="en-US" sz="1300">
                <a:solidFill>
                  <a:schemeClr val="tx1"/>
                </a:solidFill>
                <a:latin typeface="+mj-ea"/>
                <a:ea typeface="+mj-ea"/>
              </a:rPr>
              <a:t>국내</a:t>
            </a:r>
            <a:r>
              <a:rPr lang="en-US" altLang="ko-KR" sz="1300">
                <a:solidFill>
                  <a:schemeClr val="tx1"/>
                </a:solidFill>
                <a:latin typeface="+mj-ea"/>
                <a:ea typeface="+mj-ea"/>
              </a:rPr>
              <a:t>]</a:t>
            </a:r>
            <a:endParaRPr lang="ko-KR" altLang="en-US" sz="130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78" name="연결선: 꺾임 77">
            <a:extLst>
              <a:ext uri="{FF2B5EF4-FFF2-40B4-BE49-F238E27FC236}">
                <a16:creationId xmlns:a16="http://schemas.microsoft.com/office/drawing/2014/main" id="{8129AA51-5F57-25C4-432F-58832A579B66}"/>
              </a:ext>
            </a:extLst>
          </p:cNvPr>
          <p:cNvCxnSpPr>
            <a:stCxn id="32816" idx="0"/>
            <a:endCxn id="32815" idx="0"/>
          </p:cNvCxnSpPr>
          <p:nvPr/>
        </p:nvCxnSpPr>
        <p:spPr>
          <a:xfrm rot="5400000" flipH="1" flipV="1">
            <a:off x="5077847" y="2717980"/>
            <a:ext cx="1" cy="1451769"/>
          </a:xfrm>
          <a:prstGeom prst="bentConnector3">
            <a:avLst>
              <a:gd name="adj1" fmla="val 11430100000"/>
            </a:avLst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16EAC89A-E6C4-95F6-9EA0-A28A5567FE80}"/>
              </a:ext>
            </a:extLst>
          </p:cNvPr>
          <p:cNvSpPr/>
          <p:nvPr/>
        </p:nvSpPr>
        <p:spPr>
          <a:xfrm>
            <a:off x="4616978" y="2913850"/>
            <a:ext cx="921739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92">
                <a:solidFill>
                  <a:schemeClr val="tx1"/>
                </a:solidFill>
                <a:latin typeface="+mj-ea"/>
                <a:ea typeface="+mj-ea"/>
              </a:rPr>
              <a:t>장비 구매</a:t>
            </a:r>
            <a:endParaRPr lang="en-US" altLang="ko-KR" sz="1192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75">
                <a:solidFill>
                  <a:schemeClr val="tx1"/>
                </a:solidFill>
                <a:latin typeface="+mj-ea"/>
                <a:ea typeface="+mj-ea"/>
              </a:rPr>
              <a:t>신품</a:t>
            </a:r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 or </a:t>
            </a:r>
            <a:r>
              <a:rPr lang="ko-KR" altLang="en-US" sz="975">
                <a:solidFill>
                  <a:schemeClr val="tx1"/>
                </a:solidFill>
                <a:latin typeface="+mj-ea"/>
                <a:ea typeface="+mj-ea"/>
              </a:rPr>
              <a:t>중고품</a:t>
            </a:r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97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2EFB0593-3038-F89A-E13B-C797F93F0CA1}"/>
              </a:ext>
            </a:extLst>
          </p:cNvPr>
          <p:cNvSpPr/>
          <p:nvPr/>
        </p:nvSpPr>
        <p:spPr>
          <a:xfrm>
            <a:off x="4592960" y="4314068"/>
            <a:ext cx="1070459" cy="3651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>
                <a:solidFill>
                  <a:srgbClr val="FF0000"/>
                </a:solidFill>
                <a:latin typeface="+mj-ea"/>
                <a:ea typeface="+mj-ea"/>
              </a:rPr>
              <a:t>재제작</a:t>
            </a:r>
            <a:r>
              <a:rPr lang="ko-KR" altLang="en-US" sz="1100" b="1" dirty="0">
                <a:solidFill>
                  <a:srgbClr val="FF0000"/>
                </a:solidFill>
                <a:latin typeface="+mj-ea"/>
                <a:ea typeface="+mj-ea"/>
              </a:rPr>
              <a:t> 의뢰</a:t>
            </a:r>
            <a:r>
              <a:rPr lang="en-US" altLang="ko-KR" sz="1100" b="1" dirty="0">
                <a:solidFill>
                  <a:srgbClr val="FF0000"/>
                </a:solidFill>
                <a:latin typeface="+mj-ea"/>
                <a:ea typeface="+mj-ea"/>
              </a:rPr>
              <a:t>,</a:t>
            </a:r>
          </a:p>
          <a:p>
            <a:pPr algn="ctr"/>
            <a:r>
              <a:rPr lang="ko-KR" altLang="en-US" sz="1100" b="1" dirty="0">
                <a:solidFill>
                  <a:srgbClr val="FF0000"/>
                </a:solidFill>
                <a:latin typeface="+mj-ea"/>
                <a:ea typeface="+mj-ea"/>
              </a:rPr>
              <a:t>서비스 제공</a:t>
            </a:r>
          </a:p>
        </p:txBody>
      </p:sp>
      <p:cxnSp>
        <p:nvCxnSpPr>
          <p:cNvPr id="108" name="연결선: 꺾임 107">
            <a:extLst>
              <a:ext uri="{FF2B5EF4-FFF2-40B4-BE49-F238E27FC236}">
                <a16:creationId xmlns:a16="http://schemas.microsoft.com/office/drawing/2014/main" id="{4CEC99BA-AAE9-D482-4D34-294ED8E5B888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077847" y="3478164"/>
            <a:ext cx="1" cy="1451769"/>
          </a:xfrm>
          <a:prstGeom prst="bentConnector3">
            <a:avLst>
              <a:gd name="adj1" fmla="val -11430000000"/>
            </a:avLst>
          </a:prstGeom>
          <a:ln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직선 화살표 연결선 135">
            <a:extLst>
              <a:ext uri="{FF2B5EF4-FFF2-40B4-BE49-F238E27FC236}">
                <a16:creationId xmlns:a16="http://schemas.microsoft.com/office/drawing/2014/main" id="{CBAAB590-DB86-E1C3-B681-F98F8F583BD8}"/>
              </a:ext>
            </a:extLst>
          </p:cNvPr>
          <p:cNvCxnSpPr>
            <a:cxnSpLocks/>
            <a:stCxn id="32818" idx="2"/>
            <a:endCxn id="32817" idx="0"/>
          </p:cNvCxnSpPr>
          <p:nvPr/>
        </p:nvCxnSpPr>
        <p:spPr>
          <a:xfrm flipH="1">
            <a:off x="8039935" y="3406628"/>
            <a:ext cx="1" cy="509033"/>
          </a:xfrm>
          <a:prstGeom prst="straightConnector1">
            <a:avLst/>
          </a:prstGeom>
          <a:ln w="12700">
            <a:solidFill>
              <a:schemeClr val="accent4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37A36FAD-0214-3095-2601-A473F8BCA1E0}"/>
              </a:ext>
            </a:extLst>
          </p:cNvPr>
          <p:cNvSpPr/>
          <p:nvPr/>
        </p:nvSpPr>
        <p:spPr>
          <a:xfrm>
            <a:off x="8129359" y="3512159"/>
            <a:ext cx="887064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92">
                <a:solidFill>
                  <a:schemeClr val="tx1"/>
                </a:solidFill>
                <a:latin typeface="+mj-ea"/>
                <a:ea typeface="+mj-ea"/>
              </a:rPr>
              <a:t>장비 구매</a:t>
            </a:r>
            <a:endParaRPr lang="en-US" altLang="ko-KR" sz="1192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75">
                <a:solidFill>
                  <a:schemeClr val="tx1"/>
                </a:solidFill>
                <a:latin typeface="+mj-ea"/>
                <a:ea typeface="+mj-ea"/>
              </a:rPr>
              <a:t>주로 신품</a:t>
            </a:r>
            <a:r>
              <a:rPr lang="en-US" altLang="ko-KR" sz="975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975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45" name="사각형: 둥근 모서리 144">
            <a:extLst>
              <a:ext uri="{FF2B5EF4-FFF2-40B4-BE49-F238E27FC236}">
                <a16:creationId xmlns:a16="http://schemas.microsoft.com/office/drawing/2014/main" id="{8DE331CD-65A5-7176-28F6-9BE14131B167}"/>
              </a:ext>
            </a:extLst>
          </p:cNvPr>
          <p:cNvSpPr/>
          <p:nvPr/>
        </p:nvSpPr>
        <p:spPr>
          <a:xfrm>
            <a:off x="7063445" y="2511290"/>
            <a:ext cx="688370" cy="3490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>
                <a:solidFill>
                  <a:schemeClr val="tx1"/>
                </a:solidFill>
                <a:latin typeface="+mj-ea"/>
                <a:ea typeface="+mj-ea"/>
              </a:rPr>
              <a:t>[</a:t>
            </a:r>
            <a:r>
              <a:rPr lang="ko-KR" altLang="en-US" sz="1300" dirty="0">
                <a:solidFill>
                  <a:schemeClr val="tx1"/>
                </a:solidFill>
                <a:latin typeface="+mj-ea"/>
                <a:ea typeface="+mj-ea"/>
              </a:rPr>
              <a:t>해외</a:t>
            </a:r>
            <a:r>
              <a:rPr lang="en-US" altLang="ko-KR" sz="1300" dirty="0">
                <a:solidFill>
                  <a:schemeClr val="tx1"/>
                </a:solidFill>
                <a:latin typeface="+mj-ea"/>
                <a:ea typeface="+mj-ea"/>
              </a:rPr>
              <a:t>]</a:t>
            </a:r>
            <a:endParaRPr lang="ko-KR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46" name="직사각형 145">
            <a:extLst>
              <a:ext uri="{FF2B5EF4-FFF2-40B4-BE49-F238E27FC236}">
                <a16:creationId xmlns:a16="http://schemas.microsoft.com/office/drawing/2014/main" id="{417078F1-F073-496A-FA0A-F7E056BD7D8C}"/>
              </a:ext>
            </a:extLst>
          </p:cNvPr>
          <p:cNvSpPr/>
          <p:nvPr/>
        </p:nvSpPr>
        <p:spPr>
          <a:xfrm>
            <a:off x="6920621" y="4519220"/>
            <a:ext cx="2136835" cy="2979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solidFill>
                  <a:srgbClr val="FF0000"/>
                </a:solidFill>
                <a:latin typeface="+mj-ea"/>
                <a:ea typeface="+mj-ea"/>
              </a:rPr>
              <a:t>자체 공장 기반 </a:t>
            </a:r>
            <a:r>
              <a:rPr lang="ko-KR" altLang="en-US" sz="1100" b="1" dirty="0" err="1">
                <a:solidFill>
                  <a:srgbClr val="FF0000"/>
                </a:solidFill>
                <a:latin typeface="+mj-ea"/>
                <a:ea typeface="+mj-ea"/>
              </a:rPr>
              <a:t>재제작</a:t>
            </a:r>
            <a:r>
              <a:rPr lang="ko-KR" altLang="en-US" sz="1100" b="1" dirty="0">
                <a:solidFill>
                  <a:srgbClr val="FF0000"/>
                </a:solidFill>
                <a:latin typeface="+mj-ea"/>
                <a:ea typeface="+mj-ea"/>
              </a:rPr>
              <a:t> 의지</a:t>
            </a:r>
            <a:endParaRPr lang="en-US" altLang="ko-KR" sz="11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47" name="사각형: 둥근 모서리 146">
            <a:extLst>
              <a:ext uri="{FF2B5EF4-FFF2-40B4-BE49-F238E27FC236}">
                <a16:creationId xmlns:a16="http://schemas.microsoft.com/office/drawing/2014/main" id="{5CF7DD86-5E0D-95B6-546D-0B650BE81A22}"/>
              </a:ext>
            </a:extLst>
          </p:cNvPr>
          <p:cNvSpPr/>
          <p:nvPr/>
        </p:nvSpPr>
        <p:spPr>
          <a:xfrm>
            <a:off x="7063444" y="3562925"/>
            <a:ext cx="688369" cy="34900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dirty="0">
                <a:solidFill>
                  <a:schemeClr val="tx1"/>
                </a:solidFill>
                <a:latin typeface="+mj-ea"/>
                <a:ea typeface="+mj-ea"/>
              </a:rPr>
              <a:t>[</a:t>
            </a:r>
            <a:r>
              <a:rPr lang="ko-KR" altLang="en-US" sz="1300" dirty="0">
                <a:solidFill>
                  <a:schemeClr val="tx1"/>
                </a:solidFill>
                <a:latin typeface="+mj-ea"/>
                <a:ea typeface="+mj-ea"/>
              </a:rPr>
              <a:t>국내</a:t>
            </a:r>
            <a:r>
              <a:rPr lang="en-US" altLang="ko-KR" sz="1300" dirty="0">
                <a:solidFill>
                  <a:schemeClr val="tx1"/>
                </a:solidFill>
                <a:latin typeface="+mj-ea"/>
                <a:ea typeface="+mj-ea"/>
              </a:rPr>
              <a:t>]</a:t>
            </a:r>
            <a:endParaRPr lang="ko-KR" altLang="en-US" sz="13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32821" name="연결선: 꺾임 32820">
            <a:extLst>
              <a:ext uri="{FF2B5EF4-FFF2-40B4-BE49-F238E27FC236}">
                <a16:creationId xmlns:a16="http://schemas.microsoft.com/office/drawing/2014/main" id="{75BCF66E-299A-4A5A-A251-25CA8144B50A}"/>
              </a:ext>
            </a:extLst>
          </p:cNvPr>
          <p:cNvCxnSpPr>
            <a:stCxn id="32817" idx="1"/>
            <a:endCxn id="32817" idx="3"/>
          </p:cNvCxnSpPr>
          <p:nvPr/>
        </p:nvCxnSpPr>
        <p:spPr>
          <a:xfrm rot="10800000" flipH="1">
            <a:off x="7063445" y="4213634"/>
            <a:ext cx="1952979" cy="6879"/>
          </a:xfrm>
          <a:prstGeom prst="bentConnector5">
            <a:avLst>
              <a:gd name="adj1" fmla="val -6340"/>
              <a:gd name="adj2" fmla="val -9020205"/>
              <a:gd name="adj3" fmla="val 106340"/>
            </a:avLst>
          </a:prstGeom>
          <a:ln>
            <a:solidFill>
              <a:schemeClr val="accent4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822" name="그림 32821">
            <a:extLst>
              <a:ext uri="{FF2B5EF4-FFF2-40B4-BE49-F238E27FC236}">
                <a16:creationId xmlns:a16="http://schemas.microsoft.com/office/drawing/2014/main" id="{6186850A-1368-A31F-2100-F56B243AA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551" y="5034526"/>
            <a:ext cx="4649590" cy="1773305"/>
          </a:xfrm>
          <a:prstGeom prst="rect">
            <a:avLst/>
          </a:prstGeom>
        </p:spPr>
      </p:pic>
      <p:sp>
        <p:nvSpPr>
          <p:cNvPr id="32824" name="TextBox 32823">
            <a:extLst>
              <a:ext uri="{FF2B5EF4-FFF2-40B4-BE49-F238E27FC236}">
                <a16:creationId xmlns:a16="http://schemas.microsoft.com/office/drawing/2014/main" id="{C7908D7F-FADE-9CD5-32D5-370426325B10}"/>
              </a:ext>
            </a:extLst>
          </p:cNvPr>
          <p:cNvSpPr txBox="1"/>
          <p:nvPr/>
        </p:nvSpPr>
        <p:spPr bwMode="auto">
          <a:xfrm>
            <a:off x="200470" y="4717329"/>
            <a:ext cx="6480721" cy="415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defTabSz="609646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ko-KR" altLang="en-US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세계시장</a:t>
            </a:r>
            <a:r>
              <a:rPr lang="en-US" altLang="ko-KR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</a:t>
            </a:r>
            <a:r>
              <a:rPr lang="ko-KR" altLang="en-US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대형제조사</a:t>
            </a:r>
            <a:r>
              <a:rPr lang="en-US" altLang="ko-KR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독일</a:t>
            </a:r>
            <a:r>
              <a:rPr lang="en-US" altLang="ko-KR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,</a:t>
            </a:r>
            <a:r>
              <a:rPr lang="ko-KR" altLang="en-US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중국 </a:t>
            </a:r>
            <a:r>
              <a:rPr lang="en-US" altLang="ko-KR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3</a:t>
            </a:r>
            <a:r>
              <a:rPr lang="ko-KR" altLang="en-US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개사</a:t>
            </a:r>
            <a:r>
              <a:rPr lang="en-US" altLang="ko-KR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600" b="1" kern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600" b="1" kern="0" spc="-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독과점 고착 </a:t>
            </a:r>
            <a:r>
              <a:rPr lang="en-US" altLang="ko-KR" sz="1600" b="1" kern="0" spc="-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  <a:sym typeface="Wingdings" panose="05000000000000000000" pitchFamily="2" charset="2"/>
              </a:rPr>
              <a:t> </a:t>
            </a:r>
            <a:r>
              <a:rPr lang="ko-KR" altLang="en-US" sz="1600" b="1" kern="0" spc="-1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  <a:sym typeface="Wingdings" panose="05000000000000000000" pitchFamily="2" charset="2"/>
              </a:rPr>
              <a:t>기술종속 심화</a:t>
            </a:r>
            <a:endParaRPr lang="ko-KR" altLang="en-US" sz="1600" b="1" kern="0" spc="-1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</p:txBody>
      </p:sp>
      <p:pic>
        <p:nvPicPr>
          <p:cNvPr id="32826" name="그림 32825">
            <a:extLst>
              <a:ext uri="{FF2B5EF4-FFF2-40B4-BE49-F238E27FC236}">
                <a16:creationId xmlns:a16="http://schemas.microsoft.com/office/drawing/2014/main" id="{425B11B6-BDAE-DF59-7903-22884CF2136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003" t="16698"/>
          <a:stretch>
            <a:fillRect/>
          </a:stretch>
        </p:blipFill>
        <p:spPr>
          <a:xfrm>
            <a:off x="184731" y="5136068"/>
            <a:ext cx="4649590" cy="1701706"/>
          </a:xfrm>
          <a:prstGeom prst="rect">
            <a:avLst/>
          </a:prstGeom>
        </p:spPr>
      </p:pic>
      <p:sp>
        <p:nvSpPr>
          <p:cNvPr id="32825" name="화살표: 아래쪽 32824">
            <a:extLst>
              <a:ext uri="{FF2B5EF4-FFF2-40B4-BE49-F238E27FC236}">
                <a16:creationId xmlns:a16="http://schemas.microsoft.com/office/drawing/2014/main" id="{0AD35BFA-86EA-D59C-8AEA-C6E53EA39A12}"/>
              </a:ext>
            </a:extLst>
          </p:cNvPr>
          <p:cNvSpPr/>
          <p:nvPr/>
        </p:nvSpPr>
        <p:spPr>
          <a:xfrm rot="16200000">
            <a:off x="4735995" y="5700342"/>
            <a:ext cx="576064" cy="388104"/>
          </a:xfrm>
          <a:prstGeom prst="downArrow">
            <a:avLst/>
          </a:prstGeom>
          <a:solidFill>
            <a:srgbClr val="FF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2827" name="직사각형 32826">
            <a:extLst>
              <a:ext uri="{FF2B5EF4-FFF2-40B4-BE49-F238E27FC236}">
                <a16:creationId xmlns:a16="http://schemas.microsoft.com/office/drawing/2014/main" id="{1E1B2689-1CA5-E253-C675-3CD68F946536}"/>
              </a:ext>
            </a:extLst>
          </p:cNvPr>
          <p:cNvSpPr/>
          <p:nvPr/>
        </p:nvSpPr>
        <p:spPr>
          <a:xfrm>
            <a:off x="184731" y="5866219"/>
            <a:ext cx="1743933" cy="941612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747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95C7D-AC72-27EF-7D46-FC26F4E5C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F0FEFCAD-746D-6B86-855D-383A0EC4F3EE}"/>
              </a:ext>
            </a:extLst>
          </p:cNvPr>
          <p:cNvSpPr txBox="1"/>
          <p:nvPr/>
        </p:nvSpPr>
        <p:spPr>
          <a:xfrm>
            <a:off x="0" y="0"/>
            <a:ext cx="70412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1.2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개념 및 범위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8" name="Text Box 14">
            <a:extLst>
              <a:ext uri="{FF2B5EF4-FFF2-40B4-BE49-F238E27FC236}">
                <a16:creationId xmlns:a16="http://schemas.microsoft.com/office/drawing/2014/main" id="{35A5CA20-F337-9347-437E-AF6F9F0916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480" y="1196752"/>
            <a:ext cx="9091582" cy="58355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44000" fontAlgn="base">
              <a:lnSpc>
                <a:spcPct val="110000"/>
              </a:lnSpc>
              <a:spcAft>
                <a:spcPts val="200"/>
              </a:spcAft>
              <a:buClr>
                <a:srgbClr val="C00000"/>
              </a:buClr>
              <a:defRPr/>
            </a:pP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중단면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교통터널용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직경 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8.4m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급</a:t>
            </a:r>
            <a:r>
              <a:rPr lang="en-US" altLang="ko-KR" baseline="300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*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</a:t>
            </a:r>
            <a:r>
              <a:rPr lang="en-US" altLang="ko-KR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1)TBM </a:t>
            </a:r>
            <a:r>
              <a:rPr lang="ko-KR" altLang="en-US" b="1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기술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및 </a:t>
            </a:r>
            <a:r>
              <a:rPr lang="en-US" altLang="ko-KR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2)</a:t>
            </a:r>
            <a:r>
              <a:rPr lang="ko-KR" altLang="en-US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시공</a:t>
            </a:r>
            <a:r>
              <a:rPr lang="en-US" altLang="ko-KR" b="1" dirty="0"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b="1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 인프라 개발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을 통한 국내 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Rebuilding(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자립 역량 확보</a:t>
            </a:r>
            <a:endParaRPr lang="en-US" altLang="ko-KR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73" name="직사각형 172">
            <a:extLst>
              <a:ext uri="{FF2B5EF4-FFF2-40B4-BE49-F238E27FC236}">
                <a16:creationId xmlns:a16="http://schemas.microsoft.com/office/drawing/2014/main" id="{5523742E-C426-453C-CB92-66FF8EF91074}"/>
              </a:ext>
            </a:extLst>
          </p:cNvPr>
          <p:cNvSpPr/>
          <p:nvPr/>
        </p:nvSpPr>
        <p:spPr>
          <a:xfrm>
            <a:off x="-258000" y="5216715"/>
            <a:ext cx="9906000" cy="7080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2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EE846810-94E7-54E0-6AB1-38AC197FA1C8}"/>
              </a:ext>
            </a:extLst>
          </p:cNvPr>
          <p:cNvSpPr/>
          <p:nvPr/>
        </p:nvSpPr>
        <p:spPr>
          <a:xfrm>
            <a:off x="4961391" y="2427406"/>
            <a:ext cx="4944608" cy="26577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innerShdw blurRad="63500" dist="50800" dir="16200000">
              <a:prstClr val="black">
                <a:alpha val="2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1E6EAD81-06D1-7F4A-CA08-DC3827D839AF}"/>
              </a:ext>
            </a:extLst>
          </p:cNvPr>
          <p:cNvSpPr/>
          <p:nvPr/>
        </p:nvSpPr>
        <p:spPr>
          <a:xfrm>
            <a:off x="0" y="2427407"/>
            <a:ext cx="4944608" cy="2657776"/>
          </a:xfrm>
          <a:prstGeom prst="rect">
            <a:avLst/>
          </a:prstGeom>
          <a:solidFill>
            <a:srgbClr val="E4F4F0"/>
          </a:solidFill>
          <a:ln>
            <a:noFill/>
          </a:ln>
          <a:effectLst>
            <a:innerShdw blurRad="63500" dist="50800" dir="16200000">
              <a:prstClr val="black">
                <a:alpha val="23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F7717959-CAC7-204C-9712-FA51D963CA19}"/>
              </a:ext>
            </a:extLst>
          </p:cNvPr>
          <p:cNvGrpSpPr/>
          <p:nvPr/>
        </p:nvGrpSpPr>
        <p:grpSpPr>
          <a:xfrm>
            <a:off x="1856657" y="2132856"/>
            <a:ext cx="5966378" cy="582650"/>
            <a:chOff x="1804335" y="1762961"/>
            <a:chExt cx="6937792" cy="621855"/>
          </a:xfrm>
        </p:grpSpPr>
        <p:sp>
          <p:nvSpPr>
            <p:cNvPr id="81" name="육각형 80">
              <a:extLst>
                <a:ext uri="{FF2B5EF4-FFF2-40B4-BE49-F238E27FC236}">
                  <a16:creationId xmlns:a16="http://schemas.microsoft.com/office/drawing/2014/main" id="{A0098805-4B25-616B-2CC2-86830CD6E718}"/>
                </a:ext>
              </a:extLst>
            </p:cNvPr>
            <p:cNvSpPr/>
            <p:nvPr/>
          </p:nvSpPr>
          <p:spPr>
            <a:xfrm>
              <a:off x="1804335" y="1772816"/>
              <a:ext cx="2795913" cy="612000"/>
            </a:xfrm>
            <a:prstGeom prst="hexagon">
              <a:avLst/>
            </a:prstGeom>
            <a:gradFill>
              <a:gsLst>
                <a:gs pos="0">
                  <a:srgbClr val="5C9679"/>
                </a:gs>
                <a:gs pos="100000">
                  <a:schemeClr val="accent5">
                    <a:lumMod val="7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altLang="ko-KR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1)TBM </a:t>
              </a:r>
              <a:r>
                <a:rPr lang="ko-KR" altLang="en-US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모듈</a:t>
              </a:r>
              <a:r>
                <a:rPr lang="en-US" altLang="ko-KR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400" b="1" u="sng" spc="-7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완성차</a:t>
              </a:r>
              <a:endParaRPr lang="en-US" altLang="ko-KR" sz="1400" b="1" u="sng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400" b="1" u="sng" spc="-7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en-US" altLang="ko-KR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기술개발</a:t>
              </a:r>
              <a:endParaRPr lang="ko-KR" altLang="en-US" sz="16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82" name="육각형 81">
              <a:extLst>
                <a:ext uri="{FF2B5EF4-FFF2-40B4-BE49-F238E27FC236}">
                  <a16:creationId xmlns:a16="http://schemas.microsoft.com/office/drawing/2014/main" id="{B99FA9CF-8256-19FF-7F5F-2556DB6D127B}"/>
                </a:ext>
              </a:extLst>
            </p:cNvPr>
            <p:cNvSpPr/>
            <p:nvPr/>
          </p:nvSpPr>
          <p:spPr>
            <a:xfrm>
              <a:off x="6294740" y="1762961"/>
              <a:ext cx="2447387" cy="612000"/>
            </a:xfrm>
            <a:prstGeom prst="hexagon">
              <a:avLst/>
            </a:prstGeom>
            <a:gradFill>
              <a:gsLst>
                <a:gs pos="0">
                  <a:schemeClr val="accent5"/>
                </a:gs>
                <a:gs pos="100000">
                  <a:srgbClr val="0070C0"/>
                </a:gs>
              </a:gsLst>
              <a:lin ang="4800000" scaled="0"/>
            </a:gradFill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US" altLang="ko-KR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2)TBM </a:t>
              </a:r>
              <a:r>
                <a:rPr lang="ko-KR" altLang="en-US" sz="1400" b="1" u="sng" spc="-7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제제작</a:t>
              </a:r>
              <a:r>
                <a:rPr lang="ko-KR" altLang="en-US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운영 </a:t>
              </a:r>
              <a:endParaRPr lang="en-US" altLang="ko-KR" sz="1400" b="1" u="sng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400" b="1" u="sng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차세대 인프라 개발</a:t>
              </a:r>
              <a:endParaRPr lang="ko-KR" altLang="en-US" sz="16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cxnSp>
        <p:nvCxnSpPr>
          <p:cNvPr id="83" name="직선 연결선 82">
            <a:extLst>
              <a:ext uri="{FF2B5EF4-FFF2-40B4-BE49-F238E27FC236}">
                <a16:creationId xmlns:a16="http://schemas.microsoft.com/office/drawing/2014/main" id="{A8677AB8-346E-6AC5-AFAA-3AA9A38F4441}"/>
              </a:ext>
            </a:extLst>
          </p:cNvPr>
          <p:cNvCxnSpPr/>
          <p:nvPr/>
        </p:nvCxnSpPr>
        <p:spPr>
          <a:xfrm>
            <a:off x="4279961" y="2429472"/>
            <a:ext cx="132929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모서리가 둥근 직사각형 61">
            <a:extLst>
              <a:ext uri="{FF2B5EF4-FFF2-40B4-BE49-F238E27FC236}">
                <a16:creationId xmlns:a16="http://schemas.microsoft.com/office/drawing/2014/main" id="{21A52B89-678C-F5F9-9814-124FF96FA50E}"/>
              </a:ext>
            </a:extLst>
          </p:cNvPr>
          <p:cNvSpPr/>
          <p:nvPr/>
        </p:nvSpPr>
        <p:spPr bwMode="auto">
          <a:xfrm>
            <a:off x="173814" y="2779295"/>
            <a:ext cx="4569645" cy="516404"/>
          </a:xfrm>
          <a:prstGeom prst="roundRect">
            <a:avLst>
              <a:gd name="adj" fmla="val 6274"/>
            </a:avLst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177800" indent="-88900" fontAlgn="ctr">
              <a:lnSpc>
                <a:spcPct val="150000"/>
              </a:lnSpc>
              <a:buClr>
                <a:srgbClr val="C00000"/>
              </a:buClr>
              <a:buSzPct val="80000"/>
              <a:buFont typeface="Arial" panose="020B0604020202020204" pitchFamily="34" charset="0"/>
              <a:buChar char="•"/>
              <a:tabLst>
                <a:tab pos="266700" algn="l"/>
              </a:tabLst>
              <a:defRPr/>
            </a:pPr>
            <a:r>
              <a:rPr lang="ko-KR" altLang="en-US" sz="105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중단면 중고 </a:t>
            </a:r>
            <a:r>
              <a:rPr lang="en-US" altLang="ko-KR" sz="105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05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핵심모듈 구성품의 정비교체를 통해 신규 프로젝트에 투입하여 완공할 수 있도록 재제작할 수 있는 기술 개발</a:t>
            </a:r>
            <a:endParaRPr lang="ko-KR" altLang="en-US" sz="105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9" name="모서리가 둥근 직사각형 61">
            <a:extLst>
              <a:ext uri="{FF2B5EF4-FFF2-40B4-BE49-F238E27FC236}">
                <a16:creationId xmlns:a16="http://schemas.microsoft.com/office/drawing/2014/main" id="{A4DE2066-27D3-D065-9011-0D1375E43DCE}"/>
              </a:ext>
            </a:extLst>
          </p:cNvPr>
          <p:cNvSpPr/>
          <p:nvPr/>
        </p:nvSpPr>
        <p:spPr bwMode="auto">
          <a:xfrm>
            <a:off x="5135205" y="2779295"/>
            <a:ext cx="4569645" cy="365813"/>
          </a:xfrm>
          <a:prstGeom prst="roundRect">
            <a:avLst>
              <a:gd name="adj" fmla="val 6274"/>
            </a:avLst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177800" indent="-88900" fontAlgn="ctr">
              <a:lnSpc>
                <a:spcPct val="150000"/>
              </a:lnSpc>
              <a:buClr>
                <a:srgbClr val="C00000"/>
              </a:buClr>
              <a:buSzPct val="80000"/>
              <a:buFont typeface="Arial" panose="020B0604020202020204" pitchFamily="34" charset="0"/>
              <a:buChar char="•"/>
              <a:tabLst>
                <a:tab pos="266700" algn="l"/>
              </a:tabLst>
              <a:defRPr/>
            </a:pPr>
            <a:r>
              <a:rPr lang="en-US" altLang="ko-KR" sz="105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05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성능 검증</a:t>
            </a:r>
            <a:r>
              <a:rPr lang="en-US" altLang="ko-KR" sz="105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05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최적 운영을 통한 효율적인 공기 단축 기술</a:t>
            </a:r>
          </a:p>
        </p:txBody>
      </p:sp>
      <p:sp>
        <p:nvSpPr>
          <p:cNvPr id="120" name="육각형 119">
            <a:extLst>
              <a:ext uri="{FF2B5EF4-FFF2-40B4-BE49-F238E27FC236}">
                <a16:creationId xmlns:a16="http://schemas.microsoft.com/office/drawing/2014/main" id="{4AA4B664-85B6-A037-AC1D-8AC474F73D46}"/>
              </a:ext>
            </a:extLst>
          </p:cNvPr>
          <p:cNvSpPr/>
          <p:nvPr/>
        </p:nvSpPr>
        <p:spPr>
          <a:xfrm>
            <a:off x="4396240" y="5013175"/>
            <a:ext cx="1092556" cy="516900"/>
          </a:xfrm>
          <a:prstGeom prst="hexagon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4800000" scaled="0"/>
          </a:gradFill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ko-KR" altLang="en-US" sz="16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현장 실증</a:t>
            </a:r>
            <a:endParaRPr lang="en-US" altLang="ko-KR" sz="1600" b="1" spc="-1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6" name="그룹 125">
            <a:extLst>
              <a:ext uri="{FF2B5EF4-FFF2-40B4-BE49-F238E27FC236}">
                <a16:creationId xmlns:a16="http://schemas.microsoft.com/office/drawing/2014/main" id="{9B0C9D1A-F0D1-260F-98EB-F417F271CF2F}"/>
              </a:ext>
            </a:extLst>
          </p:cNvPr>
          <p:cNvGrpSpPr/>
          <p:nvPr/>
        </p:nvGrpSpPr>
        <p:grpSpPr>
          <a:xfrm>
            <a:off x="8298627" y="3286970"/>
            <a:ext cx="1415143" cy="1321994"/>
            <a:chOff x="8719201" y="3096137"/>
            <a:chExt cx="1044644" cy="2102201"/>
          </a:xfrm>
        </p:grpSpPr>
        <p:sp>
          <p:nvSpPr>
            <p:cNvPr id="122" name="모서리가 둥근 직사각형 54">
              <a:extLst>
                <a:ext uri="{FF2B5EF4-FFF2-40B4-BE49-F238E27FC236}">
                  <a16:creationId xmlns:a16="http://schemas.microsoft.com/office/drawing/2014/main" id="{49DF1E35-DEB2-6A30-BE46-C0F8EDDFAC78}"/>
                </a:ext>
              </a:extLst>
            </p:cNvPr>
            <p:cNvSpPr/>
            <p:nvPr/>
          </p:nvSpPr>
          <p:spPr bwMode="auto">
            <a:xfrm>
              <a:off x="8719201" y="3096137"/>
              <a:ext cx="1044644" cy="407525"/>
            </a:xfrm>
            <a:prstGeom prst="roundRect">
              <a:avLst>
                <a:gd name="adj" fmla="val 6274"/>
              </a:avLst>
            </a:prstGeom>
            <a:solidFill>
              <a:schemeClr val="bg1"/>
            </a:solidFill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fontAlgn="ctr">
                <a:buClr>
                  <a:srgbClr val="C00000"/>
                </a:buClr>
                <a:buSzPct val="80000"/>
                <a:tabLst>
                  <a:tab pos="266700" algn="l"/>
                </a:tabLst>
                <a:defRPr/>
              </a:pPr>
              <a:r>
                <a:rPr lang="ko-KR" altLang="en-US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사업구상</a:t>
              </a:r>
              <a:r>
                <a:rPr lang="en-US" altLang="ko-KR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설계</a:t>
              </a:r>
              <a:endParaRPr lang="en-US" altLang="ko-KR" sz="1000" dirty="0">
                <a:solidFill>
                  <a:srgbClr val="0D7AC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23" name="모서리가 둥근 직사각형 54">
              <a:extLst>
                <a:ext uri="{FF2B5EF4-FFF2-40B4-BE49-F238E27FC236}">
                  <a16:creationId xmlns:a16="http://schemas.microsoft.com/office/drawing/2014/main" id="{52190370-4B2A-572F-FFA6-A1658BE62CB4}"/>
                </a:ext>
              </a:extLst>
            </p:cNvPr>
            <p:cNvSpPr/>
            <p:nvPr/>
          </p:nvSpPr>
          <p:spPr bwMode="auto">
            <a:xfrm>
              <a:off x="8719201" y="3679273"/>
              <a:ext cx="1044644" cy="407525"/>
            </a:xfrm>
            <a:prstGeom prst="roundRect">
              <a:avLst>
                <a:gd name="adj" fmla="val 6274"/>
              </a:avLst>
            </a:prstGeom>
            <a:solidFill>
              <a:schemeClr val="bg1"/>
            </a:solidFill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fontAlgn="ctr">
                <a:buClr>
                  <a:srgbClr val="C00000"/>
                </a:buClr>
                <a:buSzPct val="80000"/>
                <a:tabLst>
                  <a:tab pos="266700" algn="l"/>
                </a:tabLst>
                <a:defRPr/>
              </a:pPr>
              <a:r>
                <a:rPr lang="ko-KR" altLang="en-US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기반시설조성</a:t>
              </a:r>
              <a:endParaRPr lang="en-US" altLang="ko-KR" sz="1000" dirty="0">
                <a:solidFill>
                  <a:srgbClr val="0D7AC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24" name="모서리가 둥근 직사각형 54">
              <a:extLst>
                <a:ext uri="{FF2B5EF4-FFF2-40B4-BE49-F238E27FC236}">
                  <a16:creationId xmlns:a16="http://schemas.microsoft.com/office/drawing/2014/main" id="{141A5555-A2D9-3B3B-EA72-3C90949BEDF6}"/>
                </a:ext>
              </a:extLst>
            </p:cNvPr>
            <p:cNvSpPr/>
            <p:nvPr/>
          </p:nvSpPr>
          <p:spPr bwMode="auto">
            <a:xfrm>
              <a:off x="8719201" y="4237816"/>
              <a:ext cx="1044644" cy="407525"/>
            </a:xfrm>
            <a:prstGeom prst="roundRect">
              <a:avLst>
                <a:gd name="adj" fmla="val 6274"/>
              </a:avLst>
            </a:prstGeom>
            <a:solidFill>
              <a:schemeClr val="bg1"/>
            </a:solidFill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fontAlgn="ctr">
                <a:buClr>
                  <a:srgbClr val="C00000"/>
                </a:buClr>
                <a:buSzPct val="80000"/>
                <a:tabLst>
                  <a:tab pos="266700" algn="l"/>
                </a:tabLst>
                <a:defRPr/>
              </a:pPr>
              <a:r>
                <a:rPr lang="ko-KR" altLang="en-US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운영체계</a:t>
              </a:r>
              <a:r>
                <a:rPr lang="en-US" altLang="ko-KR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제도 개발</a:t>
              </a:r>
              <a:endParaRPr lang="en-US" altLang="ko-KR" sz="1000" dirty="0">
                <a:solidFill>
                  <a:srgbClr val="0D7AC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25" name="모서리가 둥근 직사각형 54">
              <a:extLst>
                <a:ext uri="{FF2B5EF4-FFF2-40B4-BE49-F238E27FC236}">
                  <a16:creationId xmlns:a16="http://schemas.microsoft.com/office/drawing/2014/main" id="{54A10188-AC3C-0C0E-6102-FB142CDCA225}"/>
                </a:ext>
              </a:extLst>
            </p:cNvPr>
            <p:cNvSpPr/>
            <p:nvPr/>
          </p:nvSpPr>
          <p:spPr bwMode="auto">
            <a:xfrm>
              <a:off x="8719201" y="4790813"/>
              <a:ext cx="1044644" cy="407525"/>
            </a:xfrm>
            <a:prstGeom prst="roundRect">
              <a:avLst>
                <a:gd name="adj" fmla="val 6274"/>
              </a:avLst>
            </a:prstGeom>
            <a:solidFill>
              <a:schemeClr val="bg1"/>
            </a:solidFill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fontAlgn="ctr">
                <a:buClr>
                  <a:srgbClr val="C00000"/>
                </a:buClr>
                <a:buSzPct val="80000"/>
                <a:tabLst>
                  <a:tab pos="266700" algn="l"/>
                </a:tabLst>
                <a:defRPr/>
              </a:pPr>
              <a:r>
                <a:rPr lang="ko-KR" altLang="en-US" sz="1000" dirty="0" err="1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시공리스크</a:t>
              </a:r>
              <a:r>
                <a:rPr lang="ko-KR" altLang="en-US" sz="1000" dirty="0">
                  <a:solidFill>
                    <a:srgbClr val="0D7AC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통합관리</a:t>
              </a:r>
              <a:endParaRPr lang="en-US" altLang="ko-KR" sz="1000" dirty="0">
                <a:solidFill>
                  <a:srgbClr val="0D7AC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cxnSp>
        <p:nvCxnSpPr>
          <p:cNvPr id="149" name="직선 화살표 연결선 148">
            <a:extLst>
              <a:ext uri="{FF2B5EF4-FFF2-40B4-BE49-F238E27FC236}">
                <a16:creationId xmlns:a16="http://schemas.microsoft.com/office/drawing/2014/main" id="{CB623C5D-D8CE-D989-E541-0D0E77DA31FC}"/>
              </a:ext>
            </a:extLst>
          </p:cNvPr>
          <p:cNvCxnSpPr>
            <a:cxnSpLocks/>
          </p:cNvCxnSpPr>
          <p:nvPr/>
        </p:nvCxnSpPr>
        <p:spPr>
          <a:xfrm>
            <a:off x="4957963" y="2427406"/>
            <a:ext cx="0" cy="2585769"/>
          </a:xfrm>
          <a:prstGeom prst="straightConnector1">
            <a:avLst/>
          </a:prstGeom>
          <a:ln w="381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id="{471CEACB-60A9-4BE9-9727-9A4E257E714C}"/>
              </a:ext>
            </a:extLst>
          </p:cNvPr>
          <p:cNvGrpSpPr/>
          <p:nvPr/>
        </p:nvGrpSpPr>
        <p:grpSpPr>
          <a:xfrm>
            <a:off x="342403" y="3395024"/>
            <a:ext cx="4315950" cy="1246011"/>
            <a:chOff x="339447" y="3586224"/>
            <a:chExt cx="4315950" cy="1246011"/>
          </a:xfrm>
        </p:grpSpPr>
        <p:sp>
          <p:nvSpPr>
            <p:cNvPr id="127" name="사각형: 둥근 모서리 126">
              <a:extLst>
                <a:ext uri="{FF2B5EF4-FFF2-40B4-BE49-F238E27FC236}">
                  <a16:creationId xmlns:a16="http://schemas.microsoft.com/office/drawing/2014/main" id="{8E1B66A9-AE8B-3661-920B-326032AC1AE7}"/>
                </a:ext>
              </a:extLst>
            </p:cNvPr>
            <p:cNvSpPr/>
            <p:nvPr/>
          </p:nvSpPr>
          <p:spPr>
            <a:xfrm>
              <a:off x="339447" y="3586224"/>
              <a:ext cx="878783" cy="516405"/>
            </a:xfrm>
            <a:prstGeom prst="round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000" dirty="0" err="1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en-US" altLang="ko-KR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br>
                <a:rPr lang="en-US" altLang="ko-KR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</a:br>
              <a:r>
                <a:rPr lang="ko-KR" altLang="en-US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시스템</a:t>
              </a:r>
              <a:endParaRPr lang="en-US" altLang="ko-KR" sz="1000" dirty="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엔지니어링</a:t>
              </a:r>
              <a:endParaRPr lang="en-US" altLang="ko-KR" sz="1000" dirty="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37" name="사각형: 둥근 모서리 136">
              <a:extLst>
                <a:ext uri="{FF2B5EF4-FFF2-40B4-BE49-F238E27FC236}">
                  <a16:creationId xmlns:a16="http://schemas.microsoft.com/office/drawing/2014/main" id="{4C6570CD-E1F6-6CB0-5C20-974211BF1DA6}"/>
                </a:ext>
              </a:extLst>
            </p:cNvPr>
            <p:cNvSpPr/>
            <p:nvPr/>
          </p:nvSpPr>
          <p:spPr>
            <a:xfrm>
              <a:off x="1473070" y="3586224"/>
              <a:ext cx="878783" cy="516405"/>
            </a:xfrm>
            <a:prstGeom prst="round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재활용</a:t>
              </a:r>
              <a:endParaRPr lang="en-US" altLang="ko-KR" sz="100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장비</a:t>
              </a:r>
              <a:r>
                <a:rPr lang="en-US" altLang="ko-KR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부품</a:t>
              </a:r>
              <a:endParaRPr lang="en-US" altLang="ko-KR" sz="100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검사</a:t>
              </a:r>
              <a:r>
                <a:rPr lang="en-US" altLang="ko-KR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00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진단</a:t>
              </a:r>
              <a:endParaRPr lang="en-US" altLang="ko-KR" sz="100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38" name="사각형: 둥근 모서리 137">
              <a:extLst>
                <a:ext uri="{FF2B5EF4-FFF2-40B4-BE49-F238E27FC236}">
                  <a16:creationId xmlns:a16="http://schemas.microsoft.com/office/drawing/2014/main" id="{35931C85-7E17-4855-5B32-2764CDA38810}"/>
                </a:ext>
              </a:extLst>
            </p:cNvPr>
            <p:cNvSpPr/>
            <p:nvPr/>
          </p:nvSpPr>
          <p:spPr>
            <a:xfrm>
              <a:off x="2578236" y="3586224"/>
              <a:ext cx="929236" cy="516405"/>
            </a:xfrm>
            <a:prstGeom prst="round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endParaRPr lang="en-US" altLang="ko-KR" sz="1000" dirty="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모듈</a:t>
              </a:r>
              <a:r>
                <a:rPr lang="en-US" altLang="ko-KR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sz="1000" dirty="0" err="1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endParaRPr lang="en-US" altLang="ko-KR" sz="1000" dirty="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39" name="사각형: 둥근 모서리 138">
              <a:extLst>
                <a:ext uri="{FF2B5EF4-FFF2-40B4-BE49-F238E27FC236}">
                  <a16:creationId xmlns:a16="http://schemas.microsoft.com/office/drawing/2014/main" id="{017B387A-A19C-5770-46A1-C69FE90DA00A}"/>
                </a:ext>
              </a:extLst>
            </p:cNvPr>
            <p:cNvSpPr/>
            <p:nvPr/>
          </p:nvSpPr>
          <p:spPr>
            <a:xfrm>
              <a:off x="3776614" y="3586224"/>
              <a:ext cx="878783" cy="516405"/>
            </a:xfrm>
            <a:prstGeom prst="roundRect">
              <a:avLst/>
            </a:prstGeom>
            <a:solidFill>
              <a:schemeClr val="bg1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000" dirty="0" err="1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완성차</a:t>
              </a:r>
              <a:r>
                <a:rPr lang="ko-KR" altLang="en-US" sz="1000" dirty="0"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통합</a:t>
              </a:r>
              <a:endParaRPr lang="en-US" altLang="ko-KR" sz="1000" dirty="0">
                <a:solidFill>
                  <a:schemeClr val="accent5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pic>
          <p:nvPicPr>
            <p:cNvPr id="141" name="그림 140">
              <a:extLst>
                <a:ext uri="{FF2B5EF4-FFF2-40B4-BE49-F238E27FC236}">
                  <a16:creationId xmlns:a16="http://schemas.microsoft.com/office/drawing/2014/main" id="{11A1E831-1E34-13A1-92CA-73C4A4C9EF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6294" y="4130394"/>
              <a:ext cx="861937" cy="665739"/>
            </a:xfrm>
            <a:prstGeom prst="rect">
              <a:avLst/>
            </a:prstGeom>
          </p:spPr>
        </p:pic>
        <p:pic>
          <p:nvPicPr>
            <p:cNvPr id="143" name="그림 142">
              <a:extLst>
                <a:ext uri="{FF2B5EF4-FFF2-40B4-BE49-F238E27FC236}">
                  <a16:creationId xmlns:a16="http://schemas.microsoft.com/office/drawing/2014/main" id="{55AAC381-18E0-03A3-8DBC-B7E81BF9B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81493" y="4149826"/>
              <a:ext cx="861937" cy="665740"/>
            </a:xfrm>
            <a:prstGeom prst="rect">
              <a:avLst/>
            </a:prstGeom>
          </p:spPr>
        </p:pic>
        <p:pic>
          <p:nvPicPr>
            <p:cNvPr id="145" name="그림 144">
              <a:extLst>
                <a:ext uri="{FF2B5EF4-FFF2-40B4-BE49-F238E27FC236}">
                  <a16:creationId xmlns:a16="http://schemas.microsoft.com/office/drawing/2014/main" id="{E59B89F4-C311-A127-5395-BCE0126839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20309" y="4162694"/>
              <a:ext cx="861937" cy="665740"/>
            </a:xfrm>
            <a:prstGeom prst="rect">
              <a:avLst/>
            </a:prstGeom>
          </p:spPr>
        </p:pic>
        <p:pic>
          <p:nvPicPr>
            <p:cNvPr id="147" name="그림 146">
              <a:extLst>
                <a:ext uri="{FF2B5EF4-FFF2-40B4-BE49-F238E27FC236}">
                  <a16:creationId xmlns:a16="http://schemas.microsoft.com/office/drawing/2014/main" id="{C14A5C1B-1801-25F7-0414-18FF9285205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790331" y="4166494"/>
              <a:ext cx="846193" cy="665741"/>
            </a:xfrm>
            <a:prstGeom prst="rect">
              <a:avLst/>
            </a:prstGeom>
          </p:spPr>
        </p:pic>
        <p:sp>
          <p:nvSpPr>
            <p:cNvPr id="156" name="화살표: 오른쪽 155">
              <a:extLst>
                <a:ext uri="{FF2B5EF4-FFF2-40B4-BE49-F238E27FC236}">
                  <a16:creationId xmlns:a16="http://schemas.microsoft.com/office/drawing/2014/main" id="{A3E44137-C374-EFA2-4BE2-25D9CC3B1FF6}"/>
                </a:ext>
              </a:extLst>
            </p:cNvPr>
            <p:cNvSpPr/>
            <p:nvPr/>
          </p:nvSpPr>
          <p:spPr>
            <a:xfrm>
              <a:off x="1286272" y="3736707"/>
              <a:ext cx="131017" cy="159209"/>
            </a:xfrm>
            <a:prstGeom prst="rightArrow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sp>
          <p:nvSpPr>
            <p:cNvPr id="157" name="화살표: 오른쪽 156">
              <a:extLst>
                <a:ext uri="{FF2B5EF4-FFF2-40B4-BE49-F238E27FC236}">
                  <a16:creationId xmlns:a16="http://schemas.microsoft.com/office/drawing/2014/main" id="{1B634524-8034-7CD5-8B88-A3B15C382C28}"/>
                </a:ext>
              </a:extLst>
            </p:cNvPr>
            <p:cNvSpPr/>
            <p:nvPr/>
          </p:nvSpPr>
          <p:spPr>
            <a:xfrm>
              <a:off x="2405893" y="3736707"/>
              <a:ext cx="131017" cy="159209"/>
            </a:xfrm>
            <a:prstGeom prst="rightArrow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sp>
          <p:nvSpPr>
            <p:cNvPr id="158" name="화살표: 오른쪽 157">
              <a:extLst>
                <a:ext uri="{FF2B5EF4-FFF2-40B4-BE49-F238E27FC236}">
                  <a16:creationId xmlns:a16="http://schemas.microsoft.com/office/drawing/2014/main" id="{68431C93-3A3C-65A4-A03B-937E52AFC1DC}"/>
                </a:ext>
              </a:extLst>
            </p:cNvPr>
            <p:cNvSpPr/>
            <p:nvPr/>
          </p:nvSpPr>
          <p:spPr>
            <a:xfrm>
              <a:off x="3562721" y="3736707"/>
              <a:ext cx="131017" cy="159209"/>
            </a:xfrm>
            <a:prstGeom prst="rightArrow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</p:grpSp>
      <p:sp>
        <p:nvSpPr>
          <p:cNvPr id="153" name="모서리가 둥근 직사각형 54">
            <a:extLst>
              <a:ext uri="{FF2B5EF4-FFF2-40B4-BE49-F238E27FC236}">
                <a16:creationId xmlns:a16="http://schemas.microsoft.com/office/drawing/2014/main" id="{595B5C3A-F4DA-ECF1-183F-9851252682DD}"/>
              </a:ext>
            </a:extLst>
          </p:cNvPr>
          <p:cNvSpPr/>
          <p:nvPr/>
        </p:nvSpPr>
        <p:spPr bwMode="auto">
          <a:xfrm>
            <a:off x="6494387" y="5085183"/>
            <a:ext cx="2089650" cy="358800"/>
          </a:xfrm>
          <a:prstGeom prst="roundRect">
            <a:avLst>
              <a:gd name="adj" fmla="val 6274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fontAlgn="ctr">
              <a:buClr>
                <a:srgbClr val="C00000"/>
              </a:buClr>
              <a:buSzPct val="80000"/>
              <a:tabLst>
                <a:tab pos="266700" algn="l"/>
              </a:tabLst>
              <a:defRPr/>
            </a:pPr>
            <a:r>
              <a:rPr lang="ko-KR" altLang="en-US" sz="1200" b="1" dirty="0" err="1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인프라</a:t>
            </a:r>
            <a:r>
              <a:rPr lang="en-US" altLang="ko-KR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+</a:t>
            </a:r>
            <a:r>
              <a:rPr lang="ko-KR" altLang="en-US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관리체계</a:t>
            </a:r>
            <a:endParaRPr lang="en-US" altLang="ko-KR" sz="1200" b="1" dirty="0">
              <a:solidFill>
                <a:srgbClr val="7030A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54" name="모서리가 둥근 직사각형 54">
            <a:extLst>
              <a:ext uri="{FF2B5EF4-FFF2-40B4-BE49-F238E27FC236}">
                <a16:creationId xmlns:a16="http://schemas.microsoft.com/office/drawing/2014/main" id="{C91FA277-15E6-BF69-2DBA-9181A3956C70}"/>
              </a:ext>
            </a:extLst>
          </p:cNvPr>
          <p:cNvSpPr/>
          <p:nvPr/>
        </p:nvSpPr>
        <p:spPr bwMode="auto">
          <a:xfrm>
            <a:off x="1204004" y="5102274"/>
            <a:ext cx="2236828" cy="332731"/>
          </a:xfrm>
          <a:prstGeom prst="roundRect">
            <a:avLst>
              <a:gd name="adj" fmla="val 6274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fontAlgn="ctr">
              <a:buClr>
                <a:srgbClr val="C00000"/>
              </a:buClr>
              <a:buSzPct val="80000"/>
              <a:tabLst>
                <a:tab pos="266700" algn="l"/>
              </a:tabLst>
              <a:defRPr/>
            </a:pPr>
            <a:r>
              <a:rPr lang="ko-KR" altLang="en-US" sz="1200" b="1" dirty="0" err="1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완성차</a:t>
            </a:r>
            <a:r>
              <a:rPr lang="ko-KR" altLang="en-US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200" b="1" dirty="0" err="1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en-US" altLang="ko-KR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+</a:t>
            </a:r>
            <a:r>
              <a:rPr lang="ko-KR" altLang="en-US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신뢰성</a:t>
            </a:r>
            <a:r>
              <a:rPr lang="en-US" altLang="ko-KR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수명평가</a:t>
            </a:r>
            <a:r>
              <a:rPr lang="en-US" altLang="ko-KR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</p:txBody>
      </p:sp>
      <p:sp>
        <p:nvSpPr>
          <p:cNvPr id="174" name="모서리가 둥근 직사각형 54">
            <a:extLst>
              <a:ext uri="{FF2B5EF4-FFF2-40B4-BE49-F238E27FC236}">
                <a16:creationId xmlns:a16="http://schemas.microsoft.com/office/drawing/2014/main" id="{D90029AA-6896-0C30-DAF3-D07768931F6D}"/>
              </a:ext>
            </a:extLst>
          </p:cNvPr>
          <p:cNvSpPr/>
          <p:nvPr/>
        </p:nvSpPr>
        <p:spPr bwMode="auto">
          <a:xfrm>
            <a:off x="3913137" y="5503176"/>
            <a:ext cx="2089650" cy="251505"/>
          </a:xfrm>
          <a:prstGeom prst="roundRect">
            <a:avLst>
              <a:gd name="adj" fmla="val 6274"/>
            </a:avLst>
          </a:prstGeom>
          <a:solidFill>
            <a:schemeClr val="bg1"/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fontAlgn="ctr">
              <a:buClr>
                <a:srgbClr val="C00000"/>
              </a:buClr>
              <a:buSzPct val="80000"/>
              <a:tabLst>
                <a:tab pos="266700" algn="l"/>
              </a:tabLst>
              <a:defRPr/>
            </a:pPr>
            <a:r>
              <a:rPr lang="ko-KR" altLang="en-US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터널 실증</a:t>
            </a:r>
            <a:r>
              <a:rPr lang="en-US" altLang="ko-KR" sz="1200" b="1" dirty="0">
                <a:solidFill>
                  <a:srgbClr val="7030A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(&gt;300m)</a:t>
            </a:r>
          </a:p>
        </p:txBody>
      </p:sp>
      <p:sp>
        <p:nvSpPr>
          <p:cNvPr id="175" name="Text Box 14">
            <a:extLst>
              <a:ext uri="{FF2B5EF4-FFF2-40B4-BE49-F238E27FC236}">
                <a16:creationId xmlns:a16="http://schemas.microsoft.com/office/drawing/2014/main" id="{8DACBF02-CEA5-C3FC-54CE-BD579D9192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1697" y="6183401"/>
            <a:ext cx="7652524" cy="26993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C00000"/>
              </a:buClr>
              <a:defRPr/>
            </a:pPr>
            <a:r>
              <a:rPr lang="en-US" altLang="ko-KR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“TBM</a:t>
            </a:r>
            <a:r>
              <a:rPr lang="ko-KR" altLang="en-US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산업</a:t>
            </a:r>
            <a:r>
              <a:rPr lang="en-US" altLang="ko-KR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b="1" dirty="0" err="1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en-US" altLang="ko-KR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-</a:t>
            </a:r>
            <a:r>
              <a:rPr lang="ko-KR" altLang="en-US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시공</a:t>
            </a:r>
            <a:r>
              <a:rPr lang="en-US" altLang="ko-KR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자립형</a:t>
            </a:r>
            <a:r>
              <a:rPr lang="en-US" altLang="ko-KR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-</a:t>
            </a:r>
            <a:r>
              <a:rPr lang="ko-KR" altLang="en-US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선순환 생태계 구축</a:t>
            </a:r>
            <a:r>
              <a:rPr lang="en-US" altLang="ko-KR" b="1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”</a:t>
            </a:r>
            <a:endParaRPr lang="ko-KR" altLang="en-US" b="1" dirty="0">
              <a:solidFill>
                <a:schemeClr val="tx2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78" name="그룹 177">
            <a:extLst>
              <a:ext uri="{FF2B5EF4-FFF2-40B4-BE49-F238E27FC236}">
                <a16:creationId xmlns:a16="http://schemas.microsoft.com/office/drawing/2014/main" id="{C14EACD7-6D57-68DF-F00E-FD767D8BE5F6}"/>
              </a:ext>
            </a:extLst>
          </p:cNvPr>
          <p:cNvGrpSpPr/>
          <p:nvPr/>
        </p:nvGrpSpPr>
        <p:grpSpPr>
          <a:xfrm rot="10800000" flipH="1">
            <a:off x="4141078" y="5879610"/>
            <a:ext cx="1633767" cy="223077"/>
            <a:chOff x="4587827" y="4509119"/>
            <a:chExt cx="730347" cy="465997"/>
          </a:xfrm>
        </p:grpSpPr>
        <p:sp>
          <p:nvSpPr>
            <p:cNvPr id="179" name="직각 삼각형 178">
              <a:extLst>
                <a:ext uri="{FF2B5EF4-FFF2-40B4-BE49-F238E27FC236}">
                  <a16:creationId xmlns:a16="http://schemas.microsoft.com/office/drawing/2014/main" id="{BA0860E5-1201-E627-5579-3B88377E85DC}"/>
                </a:ext>
              </a:extLst>
            </p:cNvPr>
            <p:cNvSpPr/>
            <p:nvPr/>
          </p:nvSpPr>
          <p:spPr>
            <a:xfrm rot="16200000" flipV="1">
              <a:off x="4902588" y="4559531"/>
              <a:ext cx="465997" cy="365174"/>
            </a:xfrm>
            <a:prstGeom prst="rt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 err="1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endParaRPr>
            </a:p>
          </p:txBody>
        </p:sp>
        <p:sp>
          <p:nvSpPr>
            <p:cNvPr id="180" name="직각 삼각형 179">
              <a:extLst>
                <a:ext uri="{FF2B5EF4-FFF2-40B4-BE49-F238E27FC236}">
                  <a16:creationId xmlns:a16="http://schemas.microsoft.com/office/drawing/2014/main" id="{F29138ED-01FB-E595-D3F7-629C1BBE0683}"/>
                </a:ext>
              </a:extLst>
            </p:cNvPr>
            <p:cNvSpPr/>
            <p:nvPr/>
          </p:nvSpPr>
          <p:spPr>
            <a:xfrm rot="5400000" flipH="1" flipV="1">
              <a:off x="4537415" y="4559531"/>
              <a:ext cx="465997" cy="365174"/>
            </a:xfrm>
            <a:prstGeom prst="rtTriangl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 err="1">
                <a:latin typeface="KoPubWorld돋움체_Pro Light" panose="00000300000000000000" pitchFamily="50" charset="-127"/>
                <a:ea typeface="KoPubWorld돋움체_Pro Light" panose="00000300000000000000" pitchFamily="50" charset="-127"/>
                <a:cs typeface="KoPubWorld돋움체_Pro Light" panose="00000300000000000000" pitchFamily="50" charset="-127"/>
              </a:endParaRPr>
            </a:p>
          </p:txBody>
        </p:sp>
      </p:grp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55FCCCE9-92E0-437E-A0C9-048817A6892A}"/>
              </a:ext>
            </a:extLst>
          </p:cNvPr>
          <p:cNvSpPr/>
          <p:nvPr/>
        </p:nvSpPr>
        <p:spPr>
          <a:xfrm>
            <a:off x="102086" y="6620852"/>
            <a:ext cx="9432370" cy="2351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lvl="0" indent="-144000" fontAlgn="ctr">
              <a:buClr>
                <a:srgbClr val="C00000"/>
              </a:buClr>
              <a:buSzPct val="80000"/>
              <a:tabLst>
                <a:tab pos="266700" algn="l"/>
              </a:tabLst>
              <a:defRPr/>
            </a:pPr>
            <a:r>
              <a:rPr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* </a:t>
            </a:r>
            <a:r>
              <a:rPr lang="ko-KR" altLang="en-US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향후 실증 예정부지의 요구환경에 맞추어 설계</a:t>
            </a:r>
            <a:r>
              <a:rPr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lang="ko-KR" altLang="en-US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제작 예정으로 현재의 직경에서 다소 변동될 수 있으며</a:t>
            </a:r>
            <a:r>
              <a:rPr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(10% </a:t>
            </a:r>
            <a:r>
              <a:rPr lang="ko-KR" altLang="en-US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이내</a:t>
            </a:r>
            <a:r>
              <a:rPr lang="en-US" altLang="ko-KR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또한 금번 공시된 철도터널 </a:t>
            </a:r>
            <a:r>
              <a:rPr lang="ko-KR" altLang="en-US" sz="1000" spc="-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표준단면</a:t>
            </a:r>
            <a:r>
              <a:rPr lang="ko-KR" altLang="en-US" sz="10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규격과도 호환 가능한 범위에 해당</a:t>
            </a:r>
            <a:endParaRPr lang="en-US" altLang="ko-KR" sz="1000" spc="-100" dirty="0">
              <a:solidFill>
                <a:schemeClr val="tx1">
                  <a:lumMod val="85000"/>
                  <a:lumOff val="15000"/>
                </a:schemeClr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3A8D255-7BC8-93F2-12E3-87AF02FD06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103" y="6606000"/>
            <a:ext cx="64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6</a:t>
            </a:fld>
            <a:endParaRPr lang="ko-KR" altLang="en-US" dirty="0"/>
          </a:p>
        </p:txBody>
      </p:sp>
      <p:pic>
        <p:nvPicPr>
          <p:cNvPr id="6" name="Picture 47">
            <a:extLst>
              <a:ext uri="{FF2B5EF4-FFF2-40B4-BE49-F238E27FC236}">
                <a16:creationId xmlns:a16="http://schemas.microsoft.com/office/drawing/2014/main" id="{BF29FFBF-1B5B-557D-F6BB-85434B1984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6641" y="3202353"/>
            <a:ext cx="2059433" cy="166680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AD0DEBE-D6E0-CF31-536E-80B65E6A86E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5141" r="62738" b="9569"/>
          <a:stretch>
            <a:fillRect/>
          </a:stretch>
        </p:blipFill>
        <p:spPr>
          <a:xfrm>
            <a:off x="7093672" y="4084573"/>
            <a:ext cx="1214744" cy="80740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A9EBBAA-57A0-4EC4-57DF-EA4A73971F00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69026" t="13525" b="10582"/>
          <a:stretch>
            <a:fillRect/>
          </a:stretch>
        </p:blipFill>
        <p:spPr>
          <a:xfrm>
            <a:off x="7092858" y="3207748"/>
            <a:ext cx="1218986" cy="867337"/>
          </a:xfrm>
          <a:prstGeom prst="rect">
            <a:avLst/>
          </a:prstGeom>
        </p:spPr>
      </p:pic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674F0B6E-B266-DE3B-3EB7-8441C9E19B38}"/>
              </a:ext>
            </a:extLst>
          </p:cNvPr>
          <p:cNvCxnSpPr>
            <a:cxnSpLocks/>
            <a:stCxn id="154" idx="3"/>
            <a:endCxn id="120" idx="3"/>
          </p:cNvCxnSpPr>
          <p:nvPr/>
        </p:nvCxnSpPr>
        <p:spPr>
          <a:xfrm>
            <a:off x="3440832" y="5268640"/>
            <a:ext cx="955408" cy="2985"/>
          </a:xfrm>
          <a:prstGeom prst="straightConnector1">
            <a:avLst/>
          </a:prstGeom>
          <a:ln w="381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>
            <a:extLst>
              <a:ext uri="{FF2B5EF4-FFF2-40B4-BE49-F238E27FC236}">
                <a16:creationId xmlns:a16="http://schemas.microsoft.com/office/drawing/2014/main" id="{9790D11E-103C-C808-1543-2EC35F97AB36}"/>
              </a:ext>
            </a:extLst>
          </p:cNvPr>
          <p:cNvCxnSpPr>
            <a:cxnSpLocks/>
            <a:stCxn id="153" idx="1"/>
            <a:endCxn id="120" idx="0"/>
          </p:cNvCxnSpPr>
          <p:nvPr/>
        </p:nvCxnSpPr>
        <p:spPr>
          <a:xfrm flipH="1">
            <a:off x="5488796" y="5264583"/>
            <a:ext cx="1005591" cy="7042"/>
          </a:xfrm>
          <a:prstGeom prst="straightConnector1">
            <a:avLst/>
          </a:prstGeom>
          <a:ln w="381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1234315-41AE-6B6B-CC78-FB41F9D78E54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9404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2EA05-37E8-9957-3030-6CFE1388E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직사각형 118">
            <a:extLst>
              <a:ext uri="{FF2B5EF4-FFF2-40B4-BE49-F238E27FC236}">
                <a16:creationId xmlns:a16="http://schemas.microsoft.com/office/drawing/2014/main" id="{BDAB5F8F-916F-DC4D-57C9-E0AC94BBCB9D}"/>
              </a:ext>
            </a:extLst>
          </p:cNvPr>
          <p:cNvSpPr/>
          <p:nvPr/>
        </p:nvSpPr>
        <p:spPr>
          <a:xfrm>
            <a:off x="519840" y="3933056"/>
            <a:ext cx="9039587" cy="2202097"/>
          </a:xfrm>
          <a:prstGeom prst="rect">
            <a:avLst/>
          </a:prstGeom>
          <a:solidFill>
            <a:schemeClr val="bg2"/>
          </a:solidFill>
          <a:ln w="9525">
            <a:solidFill>
              <a:srgbClr val="0000FF"/>
            </a:solidFill>
            <a:prstDash val="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C1CFE02-0229-C501-B678-FF52B02A2533}"/>
              </a:ext>
            </a:extLst>
          </p:cNvPr>
          <p:cNvSpPr txBox="1"/>
          <p:nvPr/>
        </p:nvSpPr>
        <p:spPr>
          <a:xfrm>
            <a:off x="0" y="0"/>
            <a:ext cx="70412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1.2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개념 및 범위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(2)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06BF7D18-2851-65D2-1023-9999B60FA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53" y="1129279"/>
            <a:ext cx="255801" cy="255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92911D97-A51D-06E4-861B-FEC41F84C1E4}"/>
              </a:ext>
            </a:extLst>
          </p:cNvPr>
          <p:cNvSpPr/>
          <p:nvPr/>
        </p:nvSpPr>
        <p:spPr>
          <a:xfrm>
            <a:off x="680211" y="1143154"/>
            <a:ext cx="4071979" cy="31351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44000" fontAlgn="ctr">
              <a:spcAft>
                <a:spcPts val="300"/>
              </a:spcAft>
              <a:buClr>
                <a:srgbClr val="C00000"/>
              </a:buClr>
              <a:buSzPct val="80000"/>
              <a:tabLst>
                <a:tab pos="266700" algn="l"/>
              </a:tabLst>
              <a:defRPr/>
            </a:pPr>
            <a:r>
              <a:rPr lang="en-US" altLang="ko-KR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재활용기술 포함관계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E901CCFB-7DC5-79DA-B5D6-4ADEECA18740}"/>
              </a:ext>
            </a:extLst>
          </p:cNvPr>
          <p:cNvSpPr/>
          <p:nvPr/>
        </p:nvSpPr>
        <p:spPr>
          <a:xfrm>
            <a:off x="342403" y="1483820"/>
            <a:ext cx="9217024" cy="865059"/>
          </a:xfrm>
          <a:prstGeom prst="rect">
            <a:avLst/>
          </a:prstGeom>
          <a:solidFill>
            <a:srgbClr val="0060A8"/>
          </a:solidFill>
          <a:ln w="6350">
            <a:noFill/>
            <a:miter lim="800000"/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988D7394-B0CD-7C43-27B7-629FBC25E8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824" y="1574249"/>
            <a:ext cx="9088711" cy="6092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44000" fontAlgn="base">
              <a:lnSpc>
                <a:spcPct val="110000"/>
              </a:lnSpc>
              <a:spcAft>
                <a:spcPts val="200"/>
              </a:spcAft>
              <a:buClr>
                <a:srgbClr val="C00000"/>
              </a:buClr>
              <a:defRPr/>
            </a:pPr>
            <a:r>
              <a:rPr lang="en-US" altLang="ko-KR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재활용을 위해 특정 부품</a:t>
            </a:r>
            <a:r>
              <a:rPr lang="en-US" altLang="ko-KR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모듈의 교환</a:t>
            </a:r>
            <a:r>
              <a:rPr lang="en-US" altLang="ko-KR" dirty="0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재제조를 통해</a:t>
            </a:r>
            <a:endParaRPr lang="en-US" altLang="ko-KR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indent="-144000" fontAlgn="base">
              <a:lnSpc>
                <a:spcPct val="110000"/>
              </a:lnSpc>
              <a:spcAft>
                <a:spcPts val="200"/>
              </a:spcAft>
              <a:buClr>
                <a:srgbClr val="C00000"/>
              </a:buClr>
              <a:defRPr/>
            </a:pPr>
            <a:r>
              <a:rPr lang="en-US" altLang="ko-KR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완성차를 통합</a:t>
            </a:r>
            <a:r>
              <a:rPr lang="en-US" altLang="ko-KR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재제작하여</a:t>
            </a:r>
            <a:r>
              <a:rPr lang="ko-KR" altLang="en-US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성능검사까지 완료하는 통합형 공정기술</a:t>
            </a:r>
            <a:endParaRPr lang="en-US" altLang="ko-KR" sz="1600" dirty="0">
              <a:solidFill>
                <a:srgbClr val="FFFF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1" name="Text Box 358" descr="도식1">
            <a:extLst>
              <a:ext uri="{FF2B5EF4-FFF2-40B4-BE49-F238E27FC236}">
                <a16:creationId xmlns:a16="http://schemas.microsoft.com/office/drawing/2014/main" id="{6F796F49-CEFC-802B-1F76-7FDF8162DD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6096" y="2541871"/>
            <a:ext cx="7645416" cy="545275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95000"/>
            </a:schemeClr>
          </a:solidFill>
          <a:ln w="12700" cap="rnd" cmpd="sng">
            <a:solidFill>
              <a:schemeClr val="tx1"/>
            </a:solidFill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 혹은 부품</a:t>
            </a:r>
            <a:r>
              <a:rPr kumimoji="1" lang="en-US" altLang="ko-KR" sz="120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kumimoji="1" lang="ko-KR" altLang="en-US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중고품을 단순히 재사용</a:t>
            </a:r>
            <a:r>
              <a:rPr kumimoji="1" lang="en-US" altLang="ko-KR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(Reuse)</a:t>
            </a:r>
            <a:r>
              <a:rPr kumimoji="1" lang="ko-KR" altLang="en-US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하거나</a:t>
            </a:r>
            <a:r>
              <a:rPr kumimoji="1" lang="en-US" altLang="ko-KR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kumimoji="1" lang="ko-KR" altLang="en-US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재제조</a:t>
            </a:r>
            <a:r>
              <a:rPr kumimoji="1" lang="en-US" altLang="ko-KR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kumimoji="1" lang="ko-KR" altLang="en-US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개조 등 과정을 거쳐 신품 수준으로 다시 사용하는 방법</a:t>
            </a:r>
            <a:r>
              <a:rPr kumimoji="1" lang="en-US" altLang="ko-KR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kumimoji="1" lang="ko-KR" altLang="en-US" sz="120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그리고 원제품을 재료 단위로 분쇄한 다음 원재료를 재가공하여 사용하는 방법 등 모든 방법을 일컫는 가장 포괄적인 개념</a:t>
            </a:r>
            <a:endParaRPr kumimoji="1" lang="ko-KR" altLang="en-US" sz="1200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6" name="Text Box 358" descr="도식1">
            <a:extLst>
              <a:ext uri="{FF2B5EF4-FFF2-40B4-BE49-F238E27FC236}">
                <a16:creationId xmlns:a16="http://schemas.microsoft.com/office/drawing/2014/main" id="{D5710FD2-6A4D-369B-286B-3F9F95418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603" y="3366137"/>
            <a:ext cx="7405909" cy="452655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>
              <a:lumMod val="95000"/>
            </a:schemeClr>
          </a:solidFill>
          <a:ln w="12700" cap="rnd" cmpd="sng">
            <a:solidFill>
              <a:schemeClr val="tx1"/>
            </a:solidFill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사용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후 중고 </a:t>
            </a:r>
            <a:r>
              <a:rPr kumimoji="1" lang="ko-KR" altLang="en-US" sz="1200" dirty="0" err="1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및 부품을 다시 사용하는 행위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검사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검수과정 관계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X)</a:t>
            </a:r>
            <a:endParaRPr kumimoji="1" lang="ko-KR" altLang="en-US" sz="1200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9" name="Text Box 358" descr="도식1">
            <a:extLst>
              <a:ext uri="{FF2B5EF4-FFF2-40B4-BE49-F238E27FC236}">
                <a16:creationId xmlns:a16="http://schemas.microsoft.com/office/drawing/2014/main" id="{8D98F30F-86E1-5F00-1725-2FE45F1F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5604" y="4001920"/>
            <a:ext cx="7302566" cy="594349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2700" cap="rnd" cmpd="sng">
            <a:solidFill>
              <a:schemeClr val="tx1"/>
            </a:solidFill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완성차의 구조변경이나 수리를 위해 일부 부품을 교환하거나 특정 구조물을 개조하는 행위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플랜트 단위에서 특정 부품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모듈을 </a:t>
            </a:r>
            <a:r>
              <a:rPr kumimoji="1" lang="ko-KR" altLang="en-US" sz="1200" dirty="0" err="1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재제조하여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신품 수준의 제품으로 재조립하여 완성차를 재생산하는 모든 공정</a:t>
            </a:r>
          </a:p>
        </p:txBody>
      </p:sp>
      <p:sp>
        <p:nvSpPr>
          <p:cNvPr id="92" name="Text Box 358" descr="도식1">
            <a:extLst>
              <a:ext uri="{FF2B5EF4-FFF2-40B4-BE49-F238E27FC236}">
                <a16:creationId xmlns:a16="http://schemas.microsoft.com/office/drawing/2014/main" id="{6A9249EF-F3E0-B559-193E-559D3578E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0712" y="4788009"/>
            <a:ext cx="6543823" cy="452655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2700" cap="rnd" cmpd="sng">
            <a:solidFill>
              <a:schemeClr val="tx1"/>
            </a:solidFill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중고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단계에 있는 완성차의 주요 소모품을 교체하고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부품 및 모듈을 검수하고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</a:t>
            </a: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정상작동 여부를 시험</a:t>
            </a:r>
            <a:r>
              <a:rPr kumimoji="1" lang="en-US" altLang="ko-KR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검사한 후에 재사용하는 행위</a:t>
            </a:r>
          </a:p>
        </p:txBody>
      </p:sp>
      <p:sp>
        <p:nvSpPr>
          <p:cNvPr id="95" name="Text Box 358" descr="도식1">
            <a:extLst>
              <a:ext uri="{FF2B5EF4-FFF2-40B4-BE49-F238E27FC236}">
                <a16:creationId xmlns:a16="http://schemas.microsoft.com/office/drawing/2014/main" id="{C7696BDC-3EB0-B0F7-510D-85074FC727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0712" y="5498945"/>
            <a:ext cx="6543823" cy="452655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bg1"/>
          </a:solidFill>
          <a:ln w="12700" cap="rnd" cmpd="sng">
            <a:solidFill>
              <a:schemeClr val="tx1"/>
            </a:solidFill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폐기 혹은 중고 단계에 있는 완성차의 부품 및 모듈을 체계적인 공정을 거쳐</a:t>
            </a:r>
            <a:endParaRPr kumimoji="1" lang="en-US" altLang="ko-KR" sz="1200" dirty="0"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신품과 거의 동등한 수준의 제품으로 재생산하는 일련의 공정</a:t>
            </a:r>
          </a:p>
        </p:txBody>
      </p:sp>
      <p:sp>
        <p:nvSpPr>
          <p:cNvPr id="79" name="Text Box 358" descr="도식1">
            <a:extLst>
              <a:ext uri="{FF2B5EF4-FFF2-40B4-BE49-F238E27FC236}">
                <a16:creationId xmlns:a16="http://schemas.microsoft.com/office/drawing/2014/main" id="{3368185B-AAAE-B112-9DA8-C60D20965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824" y="2469863"/>
            <a:ext cx="1612283" cy="685715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3A899B"/>
          </a:solidFill>
          <a:ln w="12700" cap="rnd" cmpd="sng">
            <a:noFill/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</a:t>
            </a:r>
            <a:endParaRPr kumimoji="1" lang="en-US" altLang="ko-KR" sz="1600" b="1"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(Recycling)</a:t>
            </a:r>
            <a:endParaRPr kumimoji="1" lang="ko-KR" altLang="en-US" sz="1600" b="1" dirty="0"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68DDEDB4-75A1-39DB-912E-B0913E5545FA}"/>
              </a:ext>
            </a:extLst>
          </p:cNvPr>
          <p:cNvSpPr/>
          <p:nvPr/>
        </p:nvSpPr>
        <p:spPr>
          <a:xfrm>
            <a:off x="615329" y="3299596"/>
            <a:ext cx="144016" cy="565474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85" name="Text Box 358" descr="도식1">
            <a:extLst>
              <a:ext uri="{FF2B5EF4-FFF2-40B4-BE49-F238E27FC236}">
                <a16:creationId xmlns:a16="http://schemas.microsoft.com/office/drawing/2014/main" id="{AF1C7D10-0D27-D926-A406-76D4D7E9AF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130" y="3294129"/>
            <a:ext cx="1375482" cy="56924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accent3"/>
          </a:solidFill>
          <a:ln w="12700" cap="rnd" cmpd="sng">
            <a:noFill/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재사용</a:t>
            </a:r>
            <a:endParaRPr kumimoji="1" lang="en-US" altLang="ko-KR" sz="1600" b="1"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(Reuse)</a:t>
            </a:r>
            <a:endParaRPr kumimoji="1" lang="ko-KR" altLang="en-US" sz="1600" b="1" dirty="0"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62EB4803-9874-D8F2-BE0C-13176FDAA7F6}"/>
              </a:ext>
            </a:extLst>
          </p:cNvPr>
          <p:cNvSpPr/>
          <p:nvPr/>
        </p:nvSpPr>
        <p:spPr>
          <a:xfrm>
            <a:off x="615329" y="4010532"/>
            <a:ext cx="144016" cy="565474"/>
          </a:xfrm>
          <a:prstGeom prst="rect">
            <a:avLst/>
          </a:prstGeom>
          <a:solidFill>
            <a:srgbClr val="30BFCE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88" name="Text Box 358" descr="도식1">
            <a:extLst>
              <a:ext uri="{FF2B5EF4-FFF2-40B4-BE49-F238E27FC236}">
                <a16:creationId xmlns:a16="http://schemas.microsoft.com/office/drawing/2014/main" id="{B7855700-1A13-C120-7F4D-881E94C86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2130" y="4005065"/>
            <a:ext cx="1375482" cy="569240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30BFCE"/>
          </a:solidFill>
          <a:ln w="12700" cap="rnd" cmpd="sng">
            <a:noFill/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 err="1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endParaRPr kumimoji="1" lang="en-US" altLang="ko-KR" sz="1600" b="1" dirty="0"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(Rebuilding)</a:t>
            </a:r>
            <a:endParaRPr kumimoji="1" lang="ko-KR" altLang="en-US" sz="1600" b="1" dirty="0"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01EB11D9-05BF-F172-62AC-A8FE205F2265}"/>
              </a:ext>
            </a:extLst>
          </p:cNvPr>
          <p:cNvSpPr/>
          <p:nvPr/>
        </p:nvSpPr>
        <p:spPr>
          <a:xfrm>
            <a:off x="1184390" y="4721468"/>
            <a:ext cx="144016" cy="56547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91" name="Text Box 358" descr="도식1">
            <a:extLst>
              <a:ext uri="{FF2B5EF4-FFF2-40B4-BE49-F238E27FC236}">
                <a16:creationId xmlns:a16="http://schemas.microsoft.com/office/drawing/2014/main" id="{4A2FB412-BC99-793D-04EC-DD59B8CBD3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1190" y="4716001"/>
            <a:ext cx="1612843" cy="56924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tx2">
              <a:lumMod val="40000"/>
              <a:lumOff val="60000"/>
            </a:schemeClr>
          </a:solidFill>
          <a:ln w="12700" cap="rnd" cmpd="sng">
            <a:noFill/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보수</a:t>
            </a:r>
            <a:endParaRPr kumimoji="1" lang="en-US" altLang="ko-KR" sz="1400" b="1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(Refurbish)</a:t>
            </a:r>
            <a:endParaRPr kumimoji="1" lang="ko-KR" altLang="en-US" sz="1400" b="1" dirty="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45D0CF6B-9A72-B9E2-BBFE-EB5F4735BEE2}"/>
              </a:ext>
            </a:extLst>
          </p:cNvPr>
          <p:cNvSpPr/>
          <p:nvPr/>
        </p:nvSpPr>
        <p:spPr>
          <a:xfrm>
            <a:off x="1184390" y="5432404"/>
            <a:ext cx="144016" cy="56547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94" name="Text Box 358" descr="도식1">
            <a:extLst>
              <a:ext uri="{FF2B5EF4-FFF2-40B4-BE49-F238E27FC236}">
                <a16:creationId xmlns:a16="http://schemas.microsoft.com/office/drawing/2014/main" id="{0B8BBB79-6C6C-DF79-A576-CF27E4FB2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1190" y="5426937"/>
            <a:ext cx="1612843" cy="569240"/>
          </a:xfrm>
          <a:prstGeom prst="round2SameRect">
            <a:avLst>
              <a:gd name="adj1" fmla="val 0"/>
              <a:gd name="adj2" fmla="val 0"/>
            </a:avLst>
          </a:prstGeom>
          <a:solidFill>
            <a:schemeClr val="accent5">
              <a:lumMod val="60000"/>
              <a:lumOff val="40000"/>
            </a:schemeClr>
          </a:solidFill>
          <a:ln w="12700" cap="rnd" cmpd="sng">
            <a:noFill/>
            <a:prstDash val="solid"/>
            <a:headEnd type="none" w="lg" len="med"/>
            <a:tailEnd type="none" w="lg" len="med"/>
          </a:ln>
          <a:effectLst>
            <a:outerShdw blurRad="38100" dist="12700" dir="5400000" sx="99000" sy="99000" algn="t" rotWithShape="0">
              <a:prstClr val="black">
                <a:alpha val="25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tIns="4680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재제조</a:t>
            </a:r>
            <a:endParaRPr kumimoji="1" lang="en-US" altLang="ko-KR" sz="1400" b="1" dirty="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(Remanufacturing)</a:t>
            </a:r>
            <a:endParaRPr kumimoji="1" lang="ko-KR" altLang="en-US" sz="1400" b="1" dirty="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97" name="연결선: 꺾임 96">
            <a:extLst>
              <a:ext uri="{FF2B5EF4-FFF2-40B4-BE49-F238E27FC236}">
                <a16:creationId xmlns:a16="http://schemas.microsoft.com/office/drawing/2014/main" id="{3A636098-30A0-47F1-6444-23F9B59A8F88}"/>
              </a:ext>
            </a:extLst>
          </p:cNvPr>
          <p:cNvCxnSpPr>
            <a:cxnSpLocks/>
            <a:endCxn id="84" idx="1"/>
          </p:cNvCxnSpPr>
          <p:nvPr/>
        </p:nvCxnSpPr>
        <p:spPr>
          <a:xfrm rot="16200000" flipH="1">
            <a:off x="318668" y="3285672"/>
            <a:ext cx="425824" cy="167497"/>
          </a:xfrm>
          <a:prstGeom prst="bentConnector2">
            <a:avLst/>
          </a:prstGeom>
          <a:ln w="254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연결선: 꺾임 97">
            <a:extLst>
              <a:ext uri="{FF2B5EF4-FFF2-40B4-BE49-F238E27FC236}">
                <a16:creationId xmlns:a16="http://schemas.microsoft.com/office/drawing/2014/main" id="{883C82DD-962E-AE8E-5DFE-67C01EBAC1EA}"/>
              </a:ext>
            </a:extLst>
          </p:cNvPr>
          <p:cNvCxnSpPr>
            <a:cxnSpLocks/>
            <a:endCxn id="87" idx="1"/>
          </p:cNvCxnSpPr>
          <p:nvPr/>
        </p:nvCxnSpPr>
        <p:spPr>
          <a:xfrm rot="16200000" flipH="1">
            <a:off x="-36800" y="3641140"/>
            <a:ext cx="1136760" cy="167497"/>
          </a:xfrm>
          <a:prstGeom prst="bentConnector2">
            <a:avLst/>
          </a:prstGeom>
          <a:ln w="254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연결선: 꺾임 110">
            <a:extLst>
              <a:ext uri="{FF2B5EF4-FFF2-40B4-BE49-F238E27FC236}">
                <a16:creationId xmlns:a16="http://schemas.microsoft.com/office/drawing/2014/main" id="{1A823AA4-E7DC-984A-23AE-8ACFD614B651}"/>
              </a:ext>
            </a:extLst>
          </p:cNvPr>
          <p:cNvCxnSpPr>
            <a:cxnSpLocks/>
            <a:stCxn id="87" idx="2"/>
            <a:endCxn id="90" idx="1"/>
          </p:cNvCxnSpPr>
          <p:nvPr/>
        </p:nvCxnSpPr>
        <p:spPr>
          <a:xfrm rot="16200000" flipH="1">
            <a:off x="721764" y="4541578"/>
            <a:ext cx="428199" cy="497053"/>
          </a:xfrm>
          <a:prstGeom prst="bentConnector2">
            <a:avLst/>
          </a:prstGeom>
          <a:ln w="254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연결선: 꺾임 112">
            <a:extLst>
              <a:ext uri="{FF2B5EF4-FFF2-40B4-BE49-F238E27FC236}">
                <a16:creationId xmlns:a16="http://schemas.microsoft.com/office/drawing/2014/main" id="{D8D7E380-7A26-E8CA-37B9-5832569B6DDA}"/>
              </a:ext>
            </a:extLst>
          </p:cNvPr>
          <p:cNvCxnSpPr>
            <a:cxnSpLocks/>
            <a:stCxn id="87" idx="2"/>
            <a:endCxn id="93" idx="1"/>
          </p:cNvCxnSpPr>
          <p:nvPr/>
        </p:nvCxnSpPr>
        <p:spPr>
          <a:xfrm rot="16200000" flipH="1">
            <a:off x="366296" y="4897046"/>
            <a:ext cx="1139135" cy="497053"/>
          </a:xfrm>
          <a:prstGeom prst="bentConnector2">
            <a:avLst/>
          </a:prstGeom>
          <a:ln w="25400"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B50C72-8F67-4103-1087-C45EEF2F86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103" y="6606000"/>
            <a:ext cx="64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7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68E1E4-C4B4-E58E-CFDA-D73ED06D0C8D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6992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EDDA3-78EA-CA3F-D497-D885692F1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A69CE45C-4645-B959-902A-4B5F20FB6531}"/>
              </a:ext>
            </a:extLst>
          </p:cNvPr>
          <p:cNvSpPr txBox="1"/>
          <p:nvPr/>
        </p:nvSpPr>
        <p:spPr>
          <a:xfrm>
            <a:off x="0" y="0"/>
            <a:ext cx="70412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1.2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개념 및 범위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(2)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4C8A2A4-124F-B59E-20DB-955CFB23D7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103" y="6606000"/>
            <a:ext cx="64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8</a:t>
            </a:fld>
            <a:endParaRPr lang="ko-KR" altLang="en-US" dirty="0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DE41F65A-7737-5B8E-6DD6-C8DDCDA149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" r="5685" b="23665"/>
          <a:stretch>
            <a:fillRect/>
          </a:stretch>
        </p:blipFill>
        <p:spPr>
          <a:xfrm>
            <a:off x="185865" y="1124744"/>
            <a:ext cx="9627403" cy="5120336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700C7B77-A41B-E7A4-CC73-68E114E0B274}"/>
              </a:ext>
            </a:extLst>
          </p:cNvPr>
          <p:cNvSpPr/>
          <p:nvPr/>
        </p:nvSpPr>
        <p:spPr>
          <a:xfrm>
            <a:off x="333220" y="6302429"/>
            <a:ext cx="9332692" cy="24622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lvl="0" indent="-144000" fontAlgn="ctr">
              <a:buClr>
                <a:srgbClr val="C00000"/>
              </a:buClr>
              <a:buSzPct val="80000"/>
              <a:tabLst>
                <a:tab pos="266700" algn="l"/>
              </a:tabLst>
              <a:defRPr/>
            </a:pPr>
            <a:r>
              <a:rPr lang="en-US" altLang="ko-KR" sz="12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* </a:t>
            </a:r>
            <a:r>
              <a:rPr lang="ko-KR" altLang="en-US" sz="12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각 용어의 기술수준을 상대적으로 표현 </a:t>
            </a:r>
            <a:r>
              <a:rPr lang="en-US" altLang="ko-KR" sz="12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(*</a:t>
            </a:r>
            <a:r>
              <a:rPr lang="ko-KR" altLang="en-US" sz="12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참고</a:t>
            </a:r>
            <a:r>
              <a:rPr lang="en-US" altLang="ko-KR" sz="1200" spc="-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: ITA Guideline,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283D5F-9092-C6DA-2C4F-E267F963EB07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A77A24E-9B4D-241C-DF17-820BD9969C20}"/>
              </a:ext>
            </a:extLst>
          </p:cNvPr>
          <p:cNvSpPr/>
          <p:nvPr/>
        </p:nvSpPr>
        <p:spPr>
          <a:xfrm>
            <a:off x="5609236" y="3062264"/>
            <a:ext cx="288032" cy="14401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272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625376" y="3338408"/>
            <a:ext cx="8655248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1065716" fontAlgn="base">
              <a:spcBef>
                <a:spcPct val="0"/>
              </a:spcBef>
            </a:pP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2. </a:t>
            </a:r>
            <a:r>
              <a:rPr kumimoji="1" lang="ko-KR" altLang="en-US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한계 및 필요성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2D83154-A740-4546-9931-748E86380FD5}"/>
              </a:ext>
            </a:extLst>
          </p:cNvPr>
          <p:cNvCxnSpPr>
            <a:cxnSpLocks/>
          </p:cNvCxnSpPr>
          <p:nvPr/>
        </p:nvCxnSpPr>
        <p:spPr>
          <a:xfrm>
            <a:off x="0" y="2269475"/>
            <a:ext cx="639316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159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3AA56-D532-589E-A2A7-497EF34334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사각형: 둥근 모서리 81">
            <a:extLst>
              <a:ext uri="{FF2B5EF4-FFF2-40B4-BE49-F238E27FC236}">
                <a16:creationId xmlns:a16="http://schemas.microsoft.com/office/drawing/2014/main" id="{9F18BAFD-FBFA-48E9-84F2-82948BA01A41}"/>
              </a:ext>
            </a:extLst>
          </p:cNvPr>
          <p:cNvSpPr/>
          <p:nvPr/>
        </p:nvSpPr>
        <p:spPr>
          <a:xfrm>
            <a:off x="432495" y="2004238"/>
            <a:ext cx="9099682" cy="1002661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D48587-4936-55F9-A977-D5687CB01717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2.1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한계점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56D4416E-EA5E-6537-B37D-954A19FE4DBF}"/>
              </a:ext>
            </a:extLst>
          </p:cNvPr>
          <p:cNvGrpSpPr/>
          <p:nvPr/>
        </p:nvGrpSpPr>
        <p:grpSpPr>
          <a:xfrm>
            <a:off x="344488" y="1125538"/>
            <a:ext cx="9215122" cy="663393"/>
            <a:chOff x="345440" y="1715876"/>
            <a:chExt cx="9215122" cy="663393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FA5A32D1-F7BC-DB80-3E75-DF69DDB5FA0A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0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기존 </a:t>
              </a:r>
              <a:r>
                <a:rPr lang="ko-KR" altLang="en-US" sz="2000" dirty="0" err="1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예타조사에서</a:t>
              </a:r>
              <a:r>
                <a:rPr lang="ko-KR" altLang="en-US" sz="20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지적된 </a:t>
              </a:r>
              <a:r>
                <a:rPr lang="ko-KR" altLang="en-US" sz="2000" dirty="0">
                  <a:solidFill>
                    <a:srgbClr val="FFFF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사업 위협 요인</a:t>
              </a:r>
              <a:r>
                <a:rPr lang="en-US" altLang="ko-KR" sz="2000" dirty="0">
                  <a:solidFill>
                    <a:srgbClr val="FFFF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: </a:t>
              </a:r>
              <a:r>
                <a:rPr lang="ko-KR" altLang="en-US" sz="2000" dirty="0">
                  <a:solidFill>
                    <a:srgbClr val="FFFF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키플레이어 부재</a:t>
              </a: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5B381460-FA03-030F-55BD-340AE62EBD3B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20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E46A71C-4CC0-9065-ACDE-CE5E9463F440}"/>
              </a:ext>
            </a:extLst>
          </p:cNvPr>
          <p:cNvSpPr/>
          <p:nvPr/>
        </p:nvSpPr>
        <p:spPr>
          <a:xfrm>
            <a:off x="488426" y="3780238"/>
            <a:ext cx="2222460" cy="264049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 dirty="0" err="1">
              <a:solidFill>
                <a:schemeClr val="tx1"/>
              </a:solidFill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848DCB7C-7DAA-46F4-4754-45CE76619DD6}"/>
              </a:ext>
            </a:extLst>
          </p:cNvPr>
          <p:cNvSpPr/>
          <p:nvPr/>
        </p:nvSpPr>
        <p:spPr>
          <a:xfrm>
            <a:off x="789164" y="3622311"/>
            <a:ext cx="1728000" cy="324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 </a:t>
            </a:r>
            <a:r>
              <a:rPr lang="ko-KR" altLang="en-US" sz="12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회전구동시스템</a:t>
            </a:r>
            <a:endParaRPr lang="ko-KR" altLang="en-US" sz="12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FC618986-6816-C033-E2AB-9A1C98F27CB3}"/>
              </a:ext>
            </a:extLst>
          </p:cNvPr>
          <p:cNvSpPr/>
          <p:nvPr/>
        </p:nvSpPr>
        <p:spPr>
          <a:xfrm>
            <a:off x="5034796" y="3780238"/>
            <a:ext cx="2222460" cy="264049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 dirty="0" err="1">
              <a:solidFill>
                <a:schemeClr val="tx1"/>
              </a:solidFill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0E34D91D-4FD3-8D6E-15E6-1F3353208E69}"/>
              </a:ext>
            </a:extLst>
          </p:cNvPr>
          <p:cNvSpPr/>
          <p:nvPr/>
        </p:nvSpPr>
        <p:spPr>
          <a:xfrm>
            <a:off x="5253660" y="3618238"/>
            <a:ext cx="1728000" cy="324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 </a:t>
            </a:r>
            <a:r>
              <a:rPr lang="ko-KR" altLang="en-US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세그먼트 시스템</a:t>
            </a: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6920C281-32FD-3565-9691-490E7DB7A9A3}"/>
              </a:ext>
            </a:extLst>
          </p:cNvPr>
          <p:cNvSpPr/>
          <p:nvPr/>
        </p:nvSpPr>
        <p:spPr>
          <a:xfrm>
            <a:off x="2759876" y="3780238"/>
            <a:ext cx="2222460" cy="264049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 dirty="0" err="1">
              <a:solidFill>
                <a:schemeClr val="tx1"/>
              </a:solidFill>
            </a:endParaRPr>
          </a:p>
        </p:txBody>
      </p:sp>
      <p:sp>
        <p:nvSpPr>
          <p:cNvPr id="59" name="사각형: 둥근 모서리 58">
            <a:extLst>
              <a:ext uri="{FF2B5EF4-FFF2-40B4-BE49-F238E27FC236}">
                <a16:creationId xmlns:a16="http://schemas.microsoft.com/office/drawing/2014/main" id="{45A7F20E-82BB-DA35-A089-3B2DFB26197B}"/>
              </a:ext>
            </a:extLst>
          </p:cNvPr>
          <p:cNvSpPr/>
          <p:nvPr/>
        </p:nvSpPr>
        <p:spPr>
          <a:xfrm>
            <a:off x="3021412" y="3622311"/>
            <a:ext cx="1728000" cy="324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2. </a:t>
            </a:r>
            <a:r>
              <a:rPr lang="ko-KR" altLang="en-US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추진</a:t>
            </a:r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배토 시스템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60F18AFA-6EF5-0922-C255-94A680FCF5F4}"/>
              </a:ext>
            </a:extLst>
          </p:cNvPr>
          <p:cNvSpPr txBox="1"/>
          <p:nvPr/>
        </p:nvSpPr>
        <p:spPr bwMode="auto">
          <a:xfrm>
            <a:off x="709282" y="1712453"/>
            <a:ext cx="885223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참여기업 확보 및 실증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부품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모듈제작 및 </a:t>
            </a:r>
            <a:r>
              <a:rPr lang="ko-KR" altLang="en-US" sz="1400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시스템엔지니어링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후보기업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발굴</a:t>
            </a:r>
          </a:p>
        </p:txBody>
      </p:sp>
      <p:pic>
        <p:nvPicPr>
          <p:cNvPr id="99" name="Picture 4">
            <a:extLst>
              <a:ext uri="{FF2B5EF4-FFF2-40B4-BE49-F238E27FC236}">
                <a16:creationId xmlns:a16="http://schemas.microsoft.com/office/drawing/2014/main" id="{B3E76EFA-EE1D-2176-0ACB-E11B788220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66" y="1711176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3" name="직사각형 62">
            <a:extLst>
              <a:ext uri="{FF2B5EF4-FFF2-40B4-BE49-F238E27FC236}">
                <a16:creationId xmlns:a16="http://schemas.microsoft.com/office/drawing/2014/main" id="{9944C286-997F-4704-B054-39FD79C1CC17}"/>
              </a:ext>
            </a:extLst>
          </p:cNvPr>
          <p:cNvSpPr/>
          <p:nvPr/>
        </p:nvSpPr>
        <p:spPr>
          <a:xfrm>
            <a:off x="7309716" y="3780238"/>
            <a:ext cx="2222460" cy="264049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050" dirty="0" err="1">
              <a:solidFill>
                <a:schemeClr val="tx1"/>
              </a:solidFill>
            </a:endParaRPr>
          </a:p>
        </p:txBody>
      </p:sp>
      <p:sp>
        <p:nvSpPr>
          <p:cNvPr id="64" name="사각형: 둥근 모서리 63">
            <a:extLst>
              <a:ext uri="{FF2B5EF4-FFF2-40B4-BE49-F238E27FC236}">
                <a16:creationId xmlns:a16="http://schemas.microsoft.com/office/drawing/2014/main" id="{CE4AAF50-7ECD-4AF3-842E-011914854ACC}"/>
              </a:ext>
            </a:extLst>
          </p:cNvPr>
          <p:cNvSpPr/>
          <p:nvPr/>
        </p:nvSpPr>
        <p:spPr>
          <a:xfrm>
            <a:off x="7528580" y="3618238"/>
            <a:ext cx="1728000" cy="324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 </a:t>
            </a:r>
            <a:r>
              <a:rPr lang="ko-KR" altLang="en-US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전기</a:t>
            </a:r>
            <a:r>
              <a:rPr lang="en-US" altLang="ko-KR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2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유압 시스템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7C9E5B7F-3C70-4731-A678-E638E6BE3F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792232"/>
              </p:ext>
            </p:extLst>
          </p:nvPr>
        </p:nvGraphicFramePr>
        <p:xfrm>
          <a:off x="523300" y="3970928"/>
          <a:ext cx="2184115" cy="2573078"/>
        </p:xfrm>
        <a:graphic>
          <a:graphicData uri="http://schemas.openxmlformats.org/drawingml/2006/table">
            <a:tbl>
              <a:tblPr/>
              <a:tblGrid>
                <a:gridCol w="852320">
                  <a:extLst>
                    <a:ext uri="{9D8B030D-6E8A-4147-A177-3AD203B41FA5}">
                      <a16:colId xmlns:a16="http://schemas.microsoft.com/office/drawing/2014/main" val="1648387692"/>
                    </a:ext>
                  </a:extLst>
                </a:gridCol>
                <a:gridCol w="1331795">
                  <a:extLst>
                    <a:ext uri="{9D8B030D-6E8A-4147-A177-3AD203B41FA5}">
                      <a16:colId xmlns:a16="http://schemas.microsoft.com/office/drawing/2014/main" val="2437963531"/>
                    </a:ext>
                  </a:extLst>
                </a:gridCol>
              </a:tblGrid>
              <a:tr h="312382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① 커터헤드</a:t>
                      </a:r>
                      <a:endParaRPr lang="ko-KR" altLang="en-US" sz="500" b="1" kern="0" spc="0" dirty="0">
                        <a:solidFill>
                          <a:srgbClr val="0248B4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케이테크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준 엔지니어링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400" u="sng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875265"/>
                  </a:ext>
                </a:extLst>
              </a:tr>
              <a:tr h="624763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② </a:t>
                      </a:r>
                      <a:r>
                        <a:rPr lang="ko-KR" altLang="en-US" sz="9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디스크커터</a:t>
                      </a: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 </a:t>
                      </a:r>
                      <a:r>
                        <a:rPr lang="ko-KR" altLang="en-US" sz="9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비트커터</a:t>
                      </a:r>
                      <a:endParaRPr lang="ko-KR" altLang="en-US" sz="500" b="1" kern="0" spc="0" dirty="0">
                        <a:solidFill>
                          <a:srgbClr val="0248B4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인터중공업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등 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2~3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개 중소기업 존재</a:t>
                      </a:r>
                      <a:endParaRPr lang="ko-KR" altLang="en-US" sz="400" u="sng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금강 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TEK,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신우정밀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DY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씨앤씨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ASTBM</a:t>
                      </a: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6423205"/>
                  </a:ext>
                </a:extLst>
              </a:tr>
              <a:tr h="18365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③ 커터헤드 모터</a:t>
                      </a:r>
                      <a:endParaRPr lang="ko-KR" altLang="en-US" sz="500" b="1" kern="0" spc="0" dirty="0">
                        <a:solidFill>
                          <a:srgbClr val="0248B4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두산모트롤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대성중전기</a:t>
                      </a: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5370543"/>
                  </a:ext>
                </a:extLst>
              </a:tr>
              <a:tr h="312382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FF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④ 베어링</a:t>
                      </a:r>
                      <a:endParaRPr lang="ko-KR" altLang="en-US" sz="500" b="1" kern="0" spc="0" dirty="0">
                        <a:solidFill>
                          <a:srgbClr val="FF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신라정밀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신일정밀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일진베어링</a:t>
                      </a: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8033974"/>
                  </a:ext>
                </a:extLst>
              </a:tr>
              <a:tr h="156191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FF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⑤ </a:t>
                      </a:r>
                      <a:r>
                        <a:rPr lang="ko-KR" altLang="en-US" sz="900" b="1" kern="0" spc="-20" dirty="0" err="1">
                          <a:solidFill>
                            <a:srgbClr val="FF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토사씰</a:t>
                      </a:r>
                      <a:endParaRPr lang="ko-KR" altLang="en-US" sz="500" b="1" kern="0" spc="0" dirty="0">
                        <a:solidFill>
                          <a:srgbClr val="FF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동성 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SRNT,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티에스에스</a:t>
                      </a:r>
                      <a:endParaRPr lang="ko-KR" altLang="en-US" sz="400" u="sng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9733198"/>
                  </a:ext>
                </a:extLst>
              </a:tr>
              <a:tr h="312382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⑥ </a:t>
                      </a:r>
                      <a:r>
                        <a:rPr lang="ko-KR" altLang="en-US" sz="9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여굴장치</a:t>
                      </a: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</a:t>
                      </a:r>
                      <a:endParaRPr lang="ko-KR" altLang="en-US" sz="500" b="1" kern="0" spc="0" dirty="0">
                        <a:solidFill>
                          <a:srgbClr val="0248B4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2~3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개 중소기업 존재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.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400" u="sng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4263683"/>
                  </a:ext>
                </a:extLst>
              </a:tr>
              <a:tr h="156191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⑦ 감속기</a:t>
                      </a:r>
                      <a:endParaRPr lang="ko-KR" altLang="en-US" sz="500" b="1" kern="0" spc="0" dirty="0">
                        <a:solidFill>
                          <a:srgbClr val="0248B4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효성중공업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지이산업</a:t>
                      </a: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301858"/>
                  </a:ext>
                </a:extLst>
              </a:tr>
              <a:tr h="42446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FF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⑧조립</a:t>
                      </a:r>
                      <a:r>
                        <a:rPr lang="en-US" altLang="ko-KR" sz="900" b="1" kern="0" spc="-20" dirty="0">
                          <a:solidFill>
                            <a:srgbClr val="0000FF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900" b="1" kern="0" spc="-20" dirty="0">
                          <a:solidFill>
                            <a:srgbClr val="0000FF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통합기술</a:t>
                      </a:r>
                      <a:endParaRPr lang="ko-KR" altLang="en-US" sz="500" b="1" kern="0" spc="0" dirty="0">
                        <a:solidFill>
                          <a:srgbClr val="0000FF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준 엔지니어링</a:t>
                      </a:r>
                      <a:endParaRPr lang="ko-KR" altLang="en-US" sz="400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케이앤글로벌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endParaRPr lang="ko-KR" altLang="en-US" sz="400" u="sng" kern="0" spc="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808870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F60810A2-D84C-47E8-B95D-3EED58A7EB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324673"/>
              </p:ext>
            </p:extLst>
          </p:nvPr>
        </p:nvGraphicFramePr>
        <p:xfrm>
          <a:off x="2817902" y="3943905"/>
          <a:ext cx="2080569" cy="2480610"/>
        </p:xfrm>
        <a:graphic>
          <a:graphicData uri="http://schemas.openxmlformats.org/drawingml/2006/table">
            <a:tbl>
              <a:tblPr/>
              <a:tblGrid>
                <a:gridCol w="622930">
                  <a:extLst>
                    <a:ext uri="{9D8B030D-6E8A-4147-A177-3AD203B41FA5}">
                      <a16:colId xmlns:a16="http://schemas.microsoft.com/office/drawing/2014/main" val="3851018357"/>
                    </a:ext>
                  </a:extLst>
                </a:gridCol>
                <a:gridCol w="1457639">
                  <a:extLst>
                    <a:ext uri="{9D8B030D-6E8A-4147-A177-3AD203B41FA5}">
                      <a16:colId xmlns:a16="http://schemas.microsoft.com/office/drawing/2014/main" val="1559588019"/>
                    </a:ext>
                  </a:extLst>
                </a:gridCol>
              </a:tblGrid>
              <a:tr h="42297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①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쉴드잭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추진용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유압잭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8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DY POWER,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엠케이엔지니어링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4265061"/>
                  </a:ext>
                </a:extLst>
              </a:tr>
              <a:tr h="42297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②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중절잭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중절용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유압잭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8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DY POWER.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엠케이엔지니어링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7642985"/>
                  </a:ext>
                </a:extLst>
              </a:tr>
              <a:tr h="42297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③ 추진용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중절용 유압 펌프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두산모트롤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0197719"/>
                  </a:ext>
                </a:extLst>
              </a:tr>
              <a:tr h="42297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⑨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송니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·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배니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· 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바이패스관 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(Slurry)</a:t>
                      </a:r>
                      <a:endParaRPr lang="ko-KR" altLang="en-US" sz="8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호반티비엠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케이테크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준 엔지니어링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신신이엔지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800" u="sng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323987"/>
                  </a:ext>
                </a:extLst>
              </a:tr>
              <a:tr h="28198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⑩ 송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·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배니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순환 펌프 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(Slurry)</a:t>
                      </a:r>
                      <a:endParaRPr lang="ko-KR" altLang="en-US" sz="8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두산모트롤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에스에스이엔지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동우유체기계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신신이엔지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주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9709137"/>
                  </a:ext>
                </a:extLst>
              </a:tr>
              <a:tr h="42297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⑪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송배니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시스템 통합기술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호반티비엠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.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조립 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: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준 엔지니어링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통합기술 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: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광진테크놀로지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800" u="sng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8967672"/>
                  </a:ext>
                </a:extLst>
              </a:tr>
            </a:tbl>
          </a:graphicData>
        </a:graphic>
      </p:graphicFrame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19085FE4-9293-42B9-A16D-6F6DA56DE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247143"/>
              </p:ext>
            </p:extLst>
          </p:nvPr>
        </p:nvGraphicFramePr>
        <p:xfrm>
          <a:off x="5112069" y="4024989"/>
          <a:ext cx="2067913" cy="2254482"/>
        </p:xfrm>
        <a:graphic>
          <a:graphicData uri="http://schemas.openxmlformats.org/drawingml/2006/table">
            <a:tbl>
              <a:tblPr/>
              <a:tblGrid>
                <a:gridCol w="839738">
                  <a:extLst>
                    <a:ext uri="{9D8B030D-6E8A-4147-A177-3AD203B41FA5}">
                      <a16:colId xmlns:a16="http://schemas.microsoft.com/office/drawing/2014/main" val="1152635089"/>
                    </a:ext>
                  </a:extLst>
                </a:gridCol>
                <a:gridCol w="1228175">
                  <a:extLst>
                    <a:ext uri="{9D8B030D-6E8A-4147-A177-3AD203B41FA5}">
                      <a16:colId xmlns:a16="http://schemas.microsoft.com/office/drawing/2014/main" val="78705130"/>
                    </a:ext>
                  </a:extLst>
                </a:gridCol>
              </a:tblGrid>
              <a:tr h="37574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① 고강도 세그먼트 </a:t>
                      </a:r>
                      <a:r>
                        <a:rPr lang="en-US" altLang="ko-KR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제조</a:t>
                      </a:r>
                      <a:r>
                        <a:rPr lang="en-US" altLang="ko-KR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800" b="1" kern="0" spc="-2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언터컨스텍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태명실업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KC</a:t>
                      </a: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산업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등 다수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㈜태명실업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인터컨스텍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8324636"/>
                  </a:ext>
                </a:extLst>
              </a:tr>
              <a:tr h="37574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② 세그먼트 이렉터 인양용 잭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DY POWER,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엠케이엔지니어링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2607583"/>
                  </a:ext>
                </a:extLst>
              </a:tr>
              <a:tr h="37574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③ 세그먼트 이렉터 회전용 모터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두산모트롤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92151190"/>
                  </a:ext>
                </a:extLst>
              </a:tr>
              <a:tr h="250498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④ 세그먼트 이렉터 감속기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효성중공업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9166655"/>
                  </a:ext>
                </a:extLst>
              </a:tr>
              <a:tr h="37574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⑤ 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뒷채움주입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8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테일씰</a:t>
                      </a:r>
                      <a:endParaRPr lang="ko-KR" altLang="en-US" sz="8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호반티비엠</a:t>
                      </a:r>
                      <a:endParaRPr lang="ko-KR" altLang="en-US" sz="800" u="sng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케이테크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준 엔지니어링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맥테크놀로지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49726198"/>
                  </a:ext>
                </a:extLst>
              </a:tr>
              <a:tr h="500996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⑥ 세그먼트 시스템 조립</a:t>
                      </a:r>
                      <a:r>
                        <a:rPr lang="en-US" altLang="ko-KR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/</a:t>
                      </a:r>
                      <a:r>
                        <a:rPr lang="ko-KR" altLang="en-US" sz="8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통합기술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동아지질</a:t>
                      </a:r>
                      <a:r>
                        <a:rPr lang="en-US" altLang="ko-KR" sz="8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호반티비엠</a:t>
                      </a:r>
                      <a:endParaRPr lang="ko-KR" altLang="en-US" sz="800" u="sng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</a:t>
                      </a:r>
                      <a:r>
                        <a:rPr lang="ko-KR" altLang="en-US" sz="8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8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8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1532164"/>
                  </a:ext>
                </a:extLst>
              </a:tr>
            </a:tbl>
          </a:graphicData>
        </a:graphic>
      </p:graphicFrame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3E018FDB-EB8E-486A-947C-E42C527E79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761312"/>
              </p:ext>
            </p:extLst>
          </p:nvPr>
        </p:nvGraphicFramePr>
        <p:xfrm>
          <a:off x="7390960" y="4135542"/>
          <a:ext cx="2141216" cy="2153180"/>
        </p:xfrm>
        <a:graphic>
          <a:graphicData uri="http://schemas.openxmlformats.org/drawingml/2006/table">
            <a:tbl>
              <a:tblPr/>
              <a:tblGrid>
                <a:gridCol w="796799">
                  <a:extLst>
                    <a:ext uri="{9D8B030D-6E8A-4147-A177-3AD203B41FA5}">
                      <a16:colId xmlns:a16="http://schemas.microsoft.com/office/drawing/2014/main" val="3969657616"/>
                    </a:ext>
                  </a:extLst>
                </a:gridCol>
                <a:gridCol w="1344417">
                  <a:extLst>
                    <a:ext uri="{9D8B030D-6E8A-4147-A177-3AD203B41FA5}">
                      <a16:colId xmlns:a16="http://schemas.microsoft.com/office/drawing/2014/main" val="4249740576"/>
                    </a:ext>
                  </a:extLst>
                </a:gridCol>
              </a:tblGrid>
              <a:tr h="39148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① 전기제어 설비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본체제어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9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LS ELECTRIC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endParaRPr lang="ko-KR" altLang="en-US" sz="9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광진테크놀로지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9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9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5843562"/>
                  </a:ext>
                </a:extLst>
              </a:tr>
              <a:tr h="587231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② 유압설비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9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구동부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이렉터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스크류 제어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9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두산모트롤</a:t>
                      </a:r>
                      <a:r>
                        <a:rPr lang="en-US" altLang="ko-KR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㈜티엔엠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7536286"/>
                  </a:ext>
                </a:extLst>
              </a:tr>
              <a:tr h="782975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③ 냉각설비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(</a:t>
                      </a:r>
                      <a:r>
                        <a:rPr lang="ko-KR" altLang="en-US" sz="900" b="1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구동부</a:t>
                      </a: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 냉각</a:t>
                      </a:r>
                      <a:r>
                        <a:rPr lang="en-US" altLang="ko-KR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)</a:t>
                      </a:r>
                      <a:endParaRPr lang="ko-KR" altLang="en-US" sz="900" b="1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이화전기공업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태성기계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금용하이드로릭스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9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900" u="sng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대호냉각기</a:t>
                      </a:r>
                      <a:endParaRPr lang="ko-KR" altLang="en-US" sz="900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8444506"/>
                  </a:ext>
                </a:extLst>
              </a:tr>
              <a:tr h="391487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④ 변압설비 및 대차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이화전기공업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광진테크놀로지</a:t>
                      </a:r>
                      <a:r>
                        <a:rPr lang="en-US" altLang="ko-KR" sz="900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, </a:t>
                      </a:r>
                      <a:r>
                        <a:rPr lang="ko-KR" altLang="en-US" sz="900" u="sng" kern="0" spc="-20" dirty="0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㈜</a:t>
                      </a:r>
                      <a:r>
                        <a:rPr lang="ko-KR" altLang="en-US" sz="900" u="sng" kern="0" spc="-20" dirty="0" err="1">
                          <a:solidFill>
                            <a:srgbClr val="000000"/>
                          </a:solidFill>
                          <a:effectLst/>
                          <a:latin typeface="KoPubWorld돋움체 Light" panose="00000300000000000000" pitchFamily="2" charset="-127"/>
                          <a:ea typeface="KoPubWorld돋움체 Light" panose="00000300000000000000" pitchFamily="2" charset="-127"/>
                          <a:cs typeface="KoPubWorld돋움체 Light" panose="00000300000000000000" pitchFamily="2" charset="-127"/>
                        </a:rPr>
                        <a:t>티엔엠</a:t>
                      </a:r>
                      <a:endParaRPr lang="ko-KR" altLang="en-US" sz="900" u="sng" kern="0" spc="-20" dirty="0">
                        <a:solidFill>
                          <a:srgbClr val="000000"/>
                        </a:solidFill>
                        <a:effectLst/>
                        <a:latin typeface="KoPubWorld돋움체 Light" panose="00000300000000000000" pitchFamily="2" charset="-127"/>
                        <a:ea typeface="KoPubWorld돋움체 Light" panose="00000300000000000000" pitchFamily="2" charset="-127"/>
                        <a:cs typeface="KoPubWorld돋움체 Light" panose="00000300000000000000" pitchFamily="2" charset="-127"/>
                      </a:endParaRP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A6A6A6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7385959"/>
                  </a:ext>
                </a:extLst>
              </a:tr>
            </a:tbl>
          </a:graphicData>
        </a:graphic>
      </p:graphicFrame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B5CEB0B2-2EF5-4343-A1D8-BB662B208C86}"/>
              </a:ext>
            </a:extLst>
          </p:cNvPr>
          <p:cNvCxnSpPr>
            <a:cxnSpLocks/>
            <a:stCxn id="20" idx="0"/>
            <a:endCxn id="67" idx="2"/>
          </p:cNvCxnSpPr>
          <p:nvPr/>
        </p:nvCxnSpPr>
        <p:spPr>
          <a:xfrm rot="5400000" flipH="1" flipV="1">
            <a:off x="1469879" y="2975066"/>
            <a:ext cx="830531" cy="463960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29335CB-67D4-4D0C-882F-EC8B43D8436E}"/>
              </a:ext>
            </a:extLst>
          </p:cNvPr>
          <p:cNvSpPr txBox="1"/>
          <p:nvPr/>
        </p:nvSpPr>
        <p:spPr bwMode="auto">
          <a:xfrm>
            <a:off x="6908130" y="2396222"/>
            <a:ext cx="1992610" cy="3955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L</a:t>
            </a:r>
            <a:r>
              <a:rPr lang="ko-KR" altLang="en-US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</a:t>
            </a:r>
            <a:r>
              <a:rPr lang="en-US" altLang="ko-KR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(Shield</a:t>
            </a:r>
            <a:r>
              <a:rPr lang="ko-KR" altLang="en-US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形</a:t>
            </a:r>
            <a:r>
              <a:rPr lang="en-US" altLang="ko-KR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sz="1600" kern="0" spc="0" dirty="0">
              <a:solidFill>
                <a:schemeClr val="bg1"/>
              </a:solidFill>
              <a:effectLst/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4483D8E-39E3-4641-9A40-F6534787EC5E}"/>
              </a:ext>
            </a:extLst>
          </p:cNvPr>
          <p:cNvSpPr txBox="1"/>
          <p:nvPr/>
        </p:nvSpPr>
        <p:spPr bwMode="auto">
          <a:xfrm>
            <a:off x="1136576" y="2396222"/>
            <a:ext cx="1961096" cy="3955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fontAlgn="base" latinLnBrk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H</a:t>
            </a:r>
            <a:r>
              <a:rPr lang="ko-KR" altLang="en-US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</a:t>
            </a:r>
            <a:r>
              <a:rPr lang="en-US" altLang="ko-KR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(OPEN</a:t>
            </a:r>
            <a:r>
              <a:rPr lang="ko-KR" altLang="en-US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形</a:t>
            </a:r>
            <a:r>
              <a:rPr lang="en-US" altLang="ko-KR" sz="1600" b="1" kern="0" spc="-70" dirty="0">
                <a:solidFill>
                  <a:schemeClr val="bg1"/>
                </a:solidFill>
                <a:effectLst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sz="1600" kern="0" spc="0" dirty="0">
              <a:solidFill>
                <a:schemeClr val="bg1"/>
              </a:solidFill>
              <a:effectLst/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68" name="연결선: 꺾임 67">
            <a:extLst>
              <a:ext uri="{FF2B5EF4-FFF2-40B4-BE49-F238E27FC236}">
                <a16:creationId xmlns:a16="http://schemas.microsoft.com/office/drawing/2014/main" id="{82CE57DD-E5F2-4B1F-B0FB-404FF6176298}"/>
              </a:ext>
            </a:extLst>
          </p:cNvPr>
          <p:cNvCxnSpPr>
            <a:cxnSpLocks/>
            <a:stCxn id="59" idx="0"/>
            <a:endCxn id="67" idx="2"/>
          </p:cNvCxnSpPr>
          <p:nvPr/>
        </p:nvCxnSpPr>
        <p:spPr>
          <a:xfrm rot="16200000" flipV="1">
            <a:off x="2586003" y="2322902"/>
            <a:ext cx="830531" cy="1768288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연결선: 꺾임 69">
            <a:extLst>
              <a:ext uri="{FF2B5EF4-FFF2-40B4-BE49-F238E27FC236}">
                <a16:creationId xmlns:a16="http://schemas.microsoft.com/office/drawing/2014/main" id="{ED8BB83E-1B60-4031-856F-35EDF6A80BBC}"/>
              </a:ext>
            </a:extLst>
          </p:cNvPr>
          <p:cNvCxnSpPr>
            <a:cxnSpLocks/>
            <a:stCxn id="64" idx="0"/>
            <a:endCxn id="66" idx="2"/>
          </p:cNvCxnSpPr>
          <p:nvPr/>
        </p:nvCxnSpPr>
        <p:spPr>
          <a:xfrm rot="16200000" flipV="1">
            <a:off x="7735279" y="2960936"/>
            <a:ext cx="826458" cy="488145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연결선: 꺾임 71">
            <a:extLst>
              <a:ext uri="{FF2B5EF4-FFF2-40B4-BE49-F238E27FC236}">
                <a16:creationId xmlns:a16="http://schemas.microsoft.com/office/drawing/2014/main" id="{FACB645A-650F-417A-831E-9373B4FCFBD8}"/>
              </a:ext>
            </a:extLst>
          </p:cNvPr>
          <p:cNvCxnSpPr>
            <a:cxnSpLocks/>
            <a:stCxn id="48" idx="0"/>
            <a:endCxn id="66" idx="2"/>
          </p:cNvCxnSpPr>
          <p:nvPr/>
        </p:nvCxnSpPr>
        <p:spPr>
          <a:xfrm rot="5400000" flipH="1" flipV="1">
            <a:off x="6597818" y="2311622"/>
            <a:ext cx="826458" cy="1786775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연결선: 꺾임 72">
            <a:extLst>
              <a:ext uri="{FF2B5EF4-FFF2-40B4-BE49-F238E27FC236}">
                <a16:creationId xmlns:a16="http://schemas.microsoft.com/office/drawing/2014/main" id="{5B553B2C-0677-4809-BFB3-0F59190EC6BE}"/>
              </a:ext>
            </a:extLst>
          </p:cNvPr>
          <p:cNvCxnSpPr>
            <a:cxnSpLocks/>
            <a:stCxn id="59" idx="0"/>
            <a:endCxn id="66" idx="2"/>
          </p:cNvCxnSpPr>
          <p:nvPr/>
        </p:nvCxnSpPr>
        <p:spPr>
          <a:xfrm rot="5400000" flipH="1" flipV="1">
            <a:off x="5479658" y="1197535"/>
            <a:ext cx="830531" cy="4019023"/>
          </a:xfrm>
          <a:prstGeom prst="bentConnector3">
            <a:avLst>
              <a:gd name="adj1" fmla="val 50000"/>
            </a:avLst>
          </a:prstGeom>
          <a:ln>
            <a:solidFill>
              <a:schemeClr val="tx2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302ABB0E-F72E-4009-B0D2-03D54A409BF2}"/>
              </a:ext>
            </a:extLst>
          </p:cNvPr>
          <p:cNvSpPr txBox="1"/>
          <p:nvPr/>
        </p:nvSpPr>
        <p:spPr bwMode="auto">
          <a:xfrm>
            <a:off x="3023625" y="3107060"/>
            <a:ext cx="4156358" cy="2597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400" dirty="0" err="1">
                <a:solidFill>
                  <a:srgbClr val="0000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중단면</a:t>
            </a:r>
            <a:r>
              <a:rPr lang="en-US" altLang="ko-KR" sz="1400" dirty="0">
                <a:solidFill>
                  <a:srgbClr val="0000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(7~8m</a:t>
            </a:r>
            <a:r>
              <a:rPr lang="ko-KR" altLang="en-US" sz="1400" dirty="0">
                <a:solidFill>
                  <a:srgbClr val="0000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급</a:t>
            </a:r>
            <a:r>
              <a:rPr lang="en-US" altLang="ko-KR" sz="1400" dirty="0">
                <a:solidFill>
                  <a:srgbClr val="0000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TBM </a:t>
            </a:r>
            <a:r>
              <a:rPr lang="ko-KR" altLang="en-US" sz="1400" dirty="0">
                <a:solidFill>
                  <a:srgbClr val="0000F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핵심부품 제작국내 후보기업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A7E64529-819D-4FE6-A6E6-88D57F5BCB54}"/>
              </a:ext>
            </a:extLst>
          </p:cNvPr>
          <p:cNvSpPr txBox="1"/>
          <p:nvPr/>
        </p:nvSpPr>
        <p:spPr bwMode="auto">
          <a:xfrm>
            <a:off x="654224" y="2129808"/>
            <a:ext cx="914400" cy="367326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200" i="1" dirty="0">
                <a:solidFill>
                  <a:srgbClr val="FFC000"/>
                </a:solidFill>
                <a:latin typeface="KoPub돋움체 Bold" pitchFamily="2" charset="-127"/>
                <a:ea typeface="KoPub돋움체 Bold" pitchFamily="2" charset="-127"/>
              </a:rPr>
              <a:t>실증</a:t>
            </a:r>
            <a:r>
              <a:rPr lang="en-US" altLang="ko-KR" sz="1200" i="1" dirty="0">
                <a:solidFill>
                  <a:srgbClr val="FFC000"/>
                </a:solidFill>
                <a:latin typeface="KoPub돋움체 Bold" pitchFamily="2" charset="-127"/>
                <a:ea typeface="KoPub돋움체 Bold" pitchFamily="2" charset="-127"/>
              </a:rPr>
              <a:t>, 1</a:t>
            </a:r>
            <a:r>
              <a:rPr lang="ko-KR" altLang="en-US" sz="1200" i="1" dirty="0">
                <a:solidFill>
                  <a:srgbClr val="FFC000"/>
                </a:solidFill>
                <a:latin typeface="KoPub돋움체 Bold" pitchFamily="2" charset="-127"/>
                <a:ea typeface="KoPub돋움체 Bold" pitchFamily="2" charset="-127"/>
              </a:rPr>
              <a:t>단계</a:t>
            </a:r>
          </a:p>
        </p:txBody>
      </p:sp>
      <p:pic>
        <p:nvPicPr>
          <p:cNvPr id="1030" name="Picture 6" descr="건설연, 세계 최초 TBM 전용 시뮬레이터 개발">
            <a:extLst>
              <a:ext uri="{FF2B5EF4-FFF2-40B4-BE49-F238E27FC236}">
                <a16:creationId xmlns:a16="http://schemas.microsoft.com/office/drawing/2014/main" id="{3BC58388-8244-4E23-9125-DA64C133C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124" y="1625913"/>
            <a:ext cx="3167534" cy="177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TextBox 87">
            <a:extLst>
              <a:ext uri="{FF2B5EF4-FFF2-40B4-BE49-F238E27FC236}">
                <a16:creationId xmlns:a16="http://schemas.microsoft.com/office/drawing/2014/main" id="{3773959B-7A70-4140-8CAC-E834E5DD93A6}"/>
              </a:ext>
            </a:extLst>
          </p:cNvPr>
          <p:cNvSpPr txBox="1"/>
          <p:nvPr/>
        </p:nvSpPr>
        <p:spPr bwMode="auto">
          <a:xfrm>
            <a:off x="8575104" y="2129808"/>
            <a:ext cx="914400" cy="367326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200" i="1" dirty="0">
                <a:solidFill>
                  <a:srgbClr val="FFC000"/>
                </a:solidFill>
                <a:latin typeface="KoPub돋움체 Bold" pitchFamily="2" charset="-127"/>
                <a:ea typeface="KoPub돋움체 Bold" pitchFamily="2" charset="-127"/>
              </a:rPr>
              <a:t>실증</a:t>
            </a:r>
            <a:r>
              <a:rPr lang="en-US" altLang="ko-KR" sz="1200" i="1" dirty="0">
                <a:solidFill>
                  <a:srgbClr val="FFC000"/>
                </a:solidFill>
                <a:latin typeface="KoPub돋움체 Bold" pitchFamily="2" charset="-127"/>
                <a:ea typeface="KoPub돋움체 Bold" pitchFamily="2" charset="-127"/>
              </a:rPr>
              <a:t>, 2</a:t>
            </a:r>
            <a:r>
              <a:rPr lang="ko-KR" altLang="en-US" sz="1200" i="1" dirty="0">
                <a:solidFill>
                  <a:srgbClr val="FFC000"/>
                </a:solidFill>
                <a:latin typeface="KoPub돋움체 Bold" pitchFamily="2" charset="-127"/>
                <a:ea typeface="KoPub돋움체 Bold" pitchFamily="2" charset="-127"/>
              </a:rPr>
              <a:t>단계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88497-6FA3-2EDC-5427-45DC62D1DB91}"/>
              </a:ext>
            </a:extLst>
          </p:cNvPr>
          <p:cNvSpPr txBox="1"/>
          <p:nvPr/>
        </p:nvSpPr>
        <p:spPr bwMode="auto">
          <a:xfrm>
            <a:off x="3221947" y="6453336"/>
            <a:ext cx="6159785" cy="28917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buClr>
                <a:srgbClr val="C00000"/>
              </a:buClr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※TBM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 대형고압 실린더는 아직 국내기업 생산품 없음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indent="-144000">
              <a:buClr>
                <a:srgbClr val="C00000"/>
              </a:buClr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국내업체는 소형 유압부품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모터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펌프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감속기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건설기계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굴착기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 생산중임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사업을 통해 유압부품 대형화 기술개발 필요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94E9FD3-9093-4DD2-8125-87761B4BC832}"/>
              </a:ext>
            </a:extLst>
          </p:cNvPr>
          <p:cNvSpPr txBox="1"/>
          <p:nvPr/>
        </p:nvSpPr>
        <p:spPr bwMode="auto">
          <a:xfrm>
            <a:off x="472063" y="3401504"/>
            <a:ext cx="3468819" cy="367326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* </a:t>
            </a:r>
            <a:r>
              <a:rPr lang="ko-KR" altLang="en-US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밑줄은 국내 </a:t>
            </a:r>
            <a:r>
              <a:rPr lang="en-US" altLang="ko-KR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부품</a:t>
            </a:r>
            <a:r>
              <a:rPr lang="en-US" altLang="ko-KR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lang="ko-KR" altLang="en-US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장비 </a:t>
            </a:r>
            <a:r>
              <a:rPr lang="ko-KR" altLang="en-US" sz="105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en-US" altLang="ko-KR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lang="ko-KR" altLang="en-US" sz="1050" dirty="0" err="1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리퍼비시</a:t>
            </a:r>
            <a:r>
              <a:rPr lang="ko-KR" altLang="en-US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경험 보유 회사</a:t>
            </a:r>
            <a:r>
              <a:rPr lang="en-US" altLang="ko-KR" sz="1050" dirty="0"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endParaRPr lang="ko-KR" altLang="en-US" sz="1050" dirty="0"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03C9BB6-EF25-4DC7-9B81-EB5F5D430910}"/>
              </a:ext>
            </a:extLst>
          </p:cNvPr>
          <p:cNvSpPr txBox="1"/>
          <p:nvPr/>
        </p:nvSpPr>
        <p:spPr bwMode="auto">
          <a:xfrm>
            <a:off x="511872" y="6524202"/>
            <a:ext cx="2175567" cy="28917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buClr>
                <a:srgbClr val="C00000"/>
              </a:buClr>
            </a:pPr>
            <a:r>
              <a:rPr lang="en-US" altLang="ko-KR" sz="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80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메인베어링</a:t>
            </a:r>
            <a:r>
              <a:rPr lang="en-US" altLang="ko-KR" sz="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씰은</a:t>
            </a:r>
            <a:r>
              <a:rPr lang="ko-KR" altLang="en-US" sz="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해외제작사도 외주제작</a:t>
            </a:r>
            <a:r>
              <a:rPr lang="en-US" altLang="ko-KR" sz="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8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검수시스템 </a:t>
            </a:r>
            <a:r>
              <a:rPr lang="ko-KR" altLang="en-US" sz="80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운용중</a:t>
            </a:r>
            <a:endParaRPr lang="ko-KR" altLang="en-US" sz="8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85E861-901E-493D-3DE7-8FBF828E88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10</a:t>
            </a:fld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0652BE-5168-DF95-745B-AB779C75B4A7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65951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8A8DB-1220-53D3-8658-64EDEA96E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FB81FAA7-5344-4114-14B9-5EA0889986FC}"/>
              </a:ext>
            </a:extLst>
          </p:cNvPr>
          <p:cNvSpPr txBox="1"/>
          <p:nvPr/>
        </p:nvSpPr>
        <p:spPr>
          <a:xfrm>
            <a:off x="0" y="0"/>
            <a:ext cx="7905327" cy="980727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2.2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개발 필요성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B4417CD-3BF8-B4EC-D3D9-2E152793E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11</a:t>
            </a:fld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B24AE8-CA1F-EE6D-3F30-258AF5A06410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1216714" y="4535590"/>
            <a:ext cx="3240986" cy="1111500"/>
          </a:xfrm>
          <a:prstGeom prst="rect">
            <a:avLst/>
          </a:prstGeom>
          <a:solidFill>
            <a:srgbClr val="F7DDDD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sp>
        <p:nvSpPr>
          <p:cNvPr id="129" name="직사각형 128"/>
          <p:cNvSpPr/>
          <p:nvPr/>
        </p:nvSpPr>
        <p:spPr>
          <a:xfrm>
            <a:off x="2809155" y="3102535"/>
            <a:ext cx="1648545" cy="1433054"/>
          </a:xfrm>
          <a:prstGeom prst="rect">
            <a:avLst/>
          </a:prstGeom>
          <a:solidFill>
            <a:srgbClr val="F7DDDD"/>
          </a:solidFill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/>
          </a:p>
        </p:txBody>
      </p:sp>
      <p:cxnSp>
        <p:nvCxnSpPr>
          <p:cNvPr id="130" name="직선 연결선 129">
            <a:extLst>
              <a:ext uri="{FF2B5EF4-FFF2-40B4-BE49-F238E27FC236}">
                <a16:creationId xmlns:a16="http://schemas.microsoft.com/office/drawing/2014/main" id="{CB96D030-22F7-3A8E-2444-AF5BF653A6A4}"/>
              </a:ext>
            </a:extLst>
          </p:cNvPr>
          <p:cNvCxnSpPr/>
          <p:nvPr/>
        </p:nvCxnSpPr>
        <p:spPr>
          <a:xfrm>
            <a:off x="1" y="1665713"/>
            <a:ext cx="9544352" cy="0"/>
          </a:xfrm>
          <a:prstGeom prst="line">
            <a:avLst/>
          </a:prstGeom>
          <a:ln w="12700">
            <a:gradFill flip="none" rotWithShape="1">
              <a:gsLst>
                <a:gs pos="100000">
                  <a:schemeClr val="bg1">
                    <a:lumMod val="65000"/>
                    <a:alpha val="0"/>
                  </a:schemeClr>
                </a:gs>
                <a:gs pos="72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>
            <a:extLst>
              <a:ext uri="{FF2B5EF4-FFF2-40B4-BE49-F238E27FC236}">
                <a16:creationId xmlns:a16="http://schemas.microsoft.com/office/drawing/2014/main" id="{FE7E2283-BD0F-CBBF-63F3-4C7AAD330C41}"/>
              </a:ext>
            </a:extLst>
          </p:cNvPr>
          <p:cNvSpPr txBox="1"/>
          <p:nvPr/>
        </p:nvSpPr>
        <p:spPr>
          <a:xfrm>
            <a:off x="563880" y="1250182"/>
            <a:ext cx="866394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en-US" altLang="ko-KR" sz="1950" dirty="0">
                <a:solidFill>
                  <a:schemeClr val="tx1"/>
                </a:solidFill>
              </a:rPr>
              <a:t>TBM </a:t>
            </a:r>
            <a:r>
              <a:rPr lang="ko-KR" altLang="en-US" sz="1950" dirty="0">
                <a:solidFill>
                  <a:schemeClr val="tx1"/>
                </a:solidFill>
              </a:rPr>
              <a:t>공법을 도입</a:t>
            </a:r>
            <a:r>
              <a:rPr lang="en-US" altLang="ko-KR" sz="1950" dirty="0">
                <a:solidFill>
                  <a:schemeClr val="tx1"/>
                </a:solidFill>
              </a:rPr>
              <a:t>/</a:t>
            </a:r>
            <a:r>
              <a:rPr lang="ko-KR" altLang="en-US" sz="1950" dirty="0">
                <a:solidFill>
                  <a:schemeClr val="tx1"/>
                </a:solidFill>
              </a:rPr>
              <a:t>활성화에 따른 </a:t>
            </a:r>
            <a:r>
              <a:rPr lang="ko-KR" altLang="en-US" sz="1950" dirty="0">
                <a:solidFill>
                  <a:srgbClr val="FF0000"/>
                </a:solidFill>
              </a:rPr>
              <a:t>사회적 직</a:t>
            </a:r>
            <a:r>
              <a:rPr lang="en-US" altLang="ko-KR" sz="1950" dirty="0">
                <a:solidFill>
                  <a:srgbClr val="FF0000"/>
                </a:solidFill>
              </a:rPr>
              <a:t>/</a:t>
            </a:r>
            <a:r>
              <a:rPr lang="ko-KR" altLang="en-US" sz="1950" dirty="0">
                <a:solidFill>
                  <a:srgbClr val="FF0000"/>
                </a:solidFill>
              </a:rPr>
              <a:t>간접효과 분석</a:t>
            </a:r>
            <a:endParaRPr lang="en-US" altLang="ko-KR" sz="1950" dirty="0">
              <a:solidFill>
                <a:srgbClr val="FF0000"/>
              </a:solidFill>
            </a:endParaRPr>
          </a:p>
        </p:txBody>
      </p:sp>
      <p:sp>
        <p:nvSpPr>
          <p:cNvPr id="132" name="사각형: 둥근 모서리 11">
            <a:extLst>
              <a:ext uri="{FF2B5EF4-FFF2-40B4-BE49-F238E27FC236}">
                <a16:creationId xmlns:a16="http://schemas.microsoft.com/office/drawing/2014/main" id="{3EB54FB5-6C95-48B6-9004-C0FA8CE2533F}"/>
              </a:ext>
            </a:extLst>
          </p:cNvPr>
          <p:cNvSpPr/>
          <p:nvPr/>
        </p:nvSpPr>
        <p:spPr>
          <a:xfrm>
            <a:off x="524966" y="1803459"/>
            <a:ext cx="1111678" cy="913660"/>
          </a:xfrm>
          <a:prstGeom prst="roundRect">
            <a:avLst>
              <a:gd name="adj" fmla="val 5575"/>
            </a:avLst>
          </a:prstGeom>
          <a:solidFill>
            <a:schemeClr val="tx2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9000" tIns="39000" rIns="39000" bIns="19500" rtlCol="0" anchor="ctr"/>
          <a:lstStyle/>
          <a:p>
            <a:pPr algn="ctr" defTabSz="495343" latinLnBrk="0">
              <a:defRPr/>
            </a:pPr>
            <a:r>
              <a:rPr lang="ko-KR" altLang="en-US" sz="1083" kern="0" spc="-27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분석 범위 및 대상</a:t>
            </a:r>
            <a:endParaRPr lang="en-US" altLang="ko-KR" sz="1083" kern="0" spc="-27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33" name="사각형: 둥근 모서리 132">
            <a:extLst>
              <a:ext uri="{FF2B5EF4-FFF2-40B4-BE49-F238E27FC236}">
                <a16:creationId xmlns:a16="http://schemas.microsoft.com/office/drawing/2014/main" id="{CF6C7664-3279-407D-8446-55F3A90F8ECD}"/>
              </a:ext>
            </a:extLst>
          </p:cNvPr>
          <p:cNvSpPr/>
          <p:nvPr/>
        </p:nvSpPr>
        <p:spPr>
          <a:xfrm>
            <a:off x="1636644" y="1803459"/>
            <a:ext cx="7829302" cy="913660"/>
          </a:xfrm>
          <a:prstGeom prst="roundRect">
            <a:avLst>
              <a:gd name="adj" fmla="val 5083"/>
            </a:avLst>
          </a:prstGeom>
          <a:solidFill>
            <a:sysClr val="window" lastClr="FFFFFF">
              <a:lumMod val="95000"/>
            </a:sys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lIns="26000" tIns="25350" rIns="26000" bIns="26000" rtlCol="0" anchor="ctr" anchorCtr="0"/>
          <a:lstStyle/>
          <a:p>
            <a:pPr marL="97174" defTabSz="330245" latinLnBrk="0">
              <a:defRPr/>
            </a:pP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- [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기준 시점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] 2031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년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*클러스터 운영 시작 예상 시점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)</a:t>
            </a:r>
          </a:p>
          <a:p>
            <a:pPr marL="97174" defTabSz="330245">
              <a:defRPr/>
            </a:pP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- [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분석 기간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] 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총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30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년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(2031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년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~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2060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년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)</a:t>
            </a:r>
          </a:p>
          <a:p>
            <a:pPr marL="97174" defTabSz="330245">
              <a:defRPr/>
            </a:pP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- [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분석 대상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] 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국가철도공단에서 발주하는 철도터널 건설 프로젝트</a:t>
            </a:r>
            <a:endParaRPr lang="en-US" altLang="ko-KR" sz="1083" kern="0" spc="-18" dirty="0">
              <a:latin typeface="+mj-ea"/>
              <a:ea typeface="+mj-ea"/>
              <a:cs typeface="KoPubWorld돋움체 Bold" panose="00000800000000000000" pitchFamily="2" charset="-127"/>
            </a:endParaRPr>
          </a:p>
          <a:p>
            <a:pPr marL="97174" defTabSz="330245">
              <a:defRPr/>
            </a:pP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- [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사회적 할인율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] 4.5% (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국가연구개발사업 </a:t>
            </a:r>
            <a:r>
              <a:rPr lang="ko-KR" altLang="en-US" sz="1083" kern="0" spc="-18" dirty="0" err="1">
                <a:latin typeface="+mj-ea"/>
                <a:ea typeface="+mj-ea"/>
                <a:cs typeface="KoPubWorld돋움체 Bold" panose="00000800000000000000" pitchFamily="2" charset="-127"/>
              </a:rPr>
              <a:t>예타조사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수행 총괄지침 기준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)</a:t>
            </a:r>
          </a:p>
          <a:p>
            <a:pPr marL="97174" defTabSz="330245">
              <a:defRPr/>
            </a:pP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 - [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물가상승률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] 2.09% (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최근 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10</a:t>
            </a:r>
            <a:r>
              <a:rPr lang="ko-KR" altLang="en-US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년 평균</a:t>
            </a:r>
            <a:r>
              <a:rPr lang="en-US" altLang="ko-KR" sz="1083" kern="0" spc="-18" dirty="0">
                <a:latin typeface="+mj-ea"/>
                <a:ea typeface="+mj-ea"/>
                <a:cs typeface="KoPubWorld돋움체 Bold" panose="00000800000000000000" pitchFamily="2" charset="-127"/>
              </a:rPr>
              <a:t>)</a:t>
            </a:r>
          </a:p>
        </p:txBody>
      </p:sp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D2C6B9F1-4568-5C5E-1816-BA41A7C44559}"/>
              </a:ext>
            </a:extLst>
          </p:cNvPr>
          <p:cNvSpPr/>
          <p:nvPr/>
        </p:nvSpPr>
        <p:spPr>
          <a:xfrm>
            <a:off x="524965" y="3102535"/>
            <a:ext cx="332360" cy="2544554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>
                <a:solidFill>
                  <a:schemeClr val="bg1"/>
                </a:solidFill>
                <a:latin typeface="+mj-ea"/>
                <a:ea typeface="+mj-ea"/>
              </a:rPr>
              <a:t>TBM </a:t>
            </a:r>
            <a:r>
              <a:rPr lang="ko-KR" altLang="en-US" sz="1100" dirty="0">
                <a:solidFill>
                  <a:schemeClr val="bg1"/>
                </a:solidFill>
                <a:latin typeface="+mj-ea"/>
                <a:ea typeface="+mj-ea"/>
              </a:rPr>
              <a:t>공법 도입</a:t>
            </a:r>
          </a:p>
        </p:txBody>
      </p:sp>
      <p:sp>
        <p:nvSpPr>
          <p:cNvPr id="138" name="사각형: 둥근 모서리 27">
            <a:extLst>
              <a:ext uri="{FF2B5EF4-FFF2-40B4-BE49-F238E27FC236}">
                <a16:creationId xmlns:a16="http://schemas.microsoft.com/office/drawing/2014/main" id="{24E9A5B7-6460-CE3E-57EE-009AA70B6DB0}"/>
              </a:ext>
            </a:extLst>
          </p:cNvPr>
          <p:cNvSpPr/>
          <p:nvPr/>
        </p:nvSpPr>
        <p:spPr>
          <a:xfrm>
            <a:off x="781517" y="2708920"/>
            <a:ext cx="3240027" cy="260912"/>
          </a:xfrm>
          <a:prstGeom prst="roundRect">
            <a:avLst>
              <a:gd name="adj" fmla="val 5575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39000" tIns="39000" rIns="39000" bIns="19500" rtlCol="0" anchor="ctr"/>
          <a:lstStyle/>
          <a:p>
            <a:pPr algn="ctr" defTabSz="495343">
              <a:defRPr/>
            </a:pPr>
            <a:r>
              <a:rPr lang="en-US" altLang="ko-KR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【</a:t>
            </a:r>
            <a:r>
              <a:rPr lang="ko-KR" altLang="en-US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사회경제적 기대효과 분석 범위 </a:t>
            </a:r>
            <a:r>
              <a:rPr lang="en-US" altLang="ko-KR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】</a:t>
            </a:r>
          </a:p>
        </p:txBody>
      </p:sp>
      <p:sp>
        <p:nvSpPr>
          <p:cNvPr id="139" name="사각형: 둥근 모서리 27">
            <a:extLst>
              <a:ext uri="{FF2B5EF4-FFF2-40B4-BE49-F238E27FC236}">
                <a16:creationId xmlns:a16="http://schemas.microsoft.com/office/drawing/2014/main" id="{24E9A5B7-6460-CE3E-57EE-009AA70B6DB0}"/>
              </a:ext>
            </a:extLst>
          </p:cNvPr>
          <p:cNvSpPr/>
          <p:nvPr/>
        </p:nvSpPr>
        <p:spPr>
          <a:xfrm>
            <a:off x="5467124" y="2708920"/>
            <a:ext cx="3518324" cy="260912"/>
          </a:xfrm>
          <a:prstGeom prst="roundRect">
            <a:avLst>
              <a:gd name="adj" fmla="val 5575"/>
            </a:avLst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lIns="39000" tIns="39000" rIns="39000" bIns="19500" rtlCol="0" anchor="ctr"/>
          <a:lstStyle/>
          <a:p>
            <a:pPr algn="ctr" defTabSz="495343">
              <a:defRPr/>
            </a:pPr>
            <a:r>
              <a:rPr lang="en-US" altLang="ko-KR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【TBM </a:t>
            </a:r>
            <a:r>
              <a:rPr lang="ko-KR" altLang="en-US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공법 적용 시 사회경제적 효과 반영 항목</a:t>
            </a:r>
            <a:r>
              <a:rPr lang="en-US" altLang="ko-KR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(</a:t>
            </a:r>
            <a:r>
              <a:rPr lang="ko-KR" altLang="en-US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요약</a:t>
            </a:r>
            <a:r>
              <a:rPr lang="en-US" altLang="ko-KR" sz="1200" kern="0" spc="-27" dirty="0">
                <a:latin typeface="+mj-ea"/>
                <a:ea typeface="+mj-ea"/>
                <a:cs typeface="KoPubWorld돋움체 Bold" panose="00000800000000000000" pitchFamily="2" charset="-127"/>
              </a:rPr>
              <a:t>)】</a:t>
            </a:r>
          </a:p>
        </p:txBody>
      </p:sp>
      <p:sp>
        <p:nvSpPr>
          <p:cNvPr id="140" name="직사각형 139">
            <a:extLst>
              <a:ext uri="{FF2B5EF4-FFF2-40B4-BE49-F238E27FC236}">
                <a16:creationId xmlns:a16="http://schemas.microsoft.com/office/drawing/2014/main" id="{D2C6B9F1-4568-5C5E-1816-BA41A7C44559}"/>
              </a:ext>
            </a:extLst>
          </p:cNvPr>
          <p:cNvSpPr/>
          <p:nvPr/>
        </p:nvSpPr>
        <p:spPr>
          <a:xfrm>
            <a:off x="1216716" y="3211516"/>
            <a:ext cx="1462500" cy="18202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bg1"/>
                </a:solidFill>
                <a:latin typeface="+mj-ea"/>
                <a:ea typeface="+mj-ea"/>
              </a:rPr>
              <a:t>직접 효과</a:t>
            </a:r>
          </a:p>
        </p:txBody>
      </p:sp>
      <p:sp>
        <p:nvSpPr>
          <p:cNvPr id="141" name="Rectangle 25">
            <a:extLst>
              <a:ext uri="{FF2B5EF4-FFF2-40B4-BE49-F238E27FC236}">
                <a16:creationId xmlns:a16="http://schemas.microsoft.com/office/drawing/2014/main" id="{B61D5317-AA41-E899-6115-6AAFBFBF5518}"/>
              </a:ext>
            </a:extLst>
          </p:cNvPr>
          <p:cNvSpPr/>
          <p:nvPr/>
        </p:nvSpPr>
        <p:spPr>
          <a:xfrm>
            <a:off x="1362700" y="3475089"/>
            <a:ext cx="1318049" cy="2103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2000" bIns="32500" rtlCol="0" anchor="ctr"/>
          <a:lstStyle/>
          <a:p>
            <a:pPr defTabSz="165118" latinLnBrk="0">
              <a:lnSpc>
                <a:spcPct val="130000"/>
              </a:lnSpc>
            </a:pPr>
            <a:r>
              <a:rPr lang="ko-KR" altLang="en-US" sz="1000" dirty="0">
                <a:solidFill>
                  <a:schemeClr val="tx1"/>
                </a:solidFill>
                <a:latin typeface="+mj-ea"/>
                <a:ea typeface="+mj-ea"/>
              </a:rPr>
              <a:t>공사비 반영</a:t>
            </a:r>
            <a:endParaRPr lang="en-US" altLang="ko-KR" sz="10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42" name="직사각형 141">
            <a:extLst>
              <a:ext uri="{FF2B5EF4-FFF2-40B4-BE49-F238E27FC236}">
                <a16:creationId xmlns:a16="http://schemas.microsoft.com/office/drawing/2014/main" id="{44C285CA-6186-B987-B050-E7CEF8C3D126}"/>
              </a:ext>
            </a:extLst>
          </p:cNvPr>
          <p:cNvSpPr/>
          <p:nvPr/>
        </p:nvSpPr>
        <p:spPr>
          <a:xfrm>
            <a:off x="1362699" y="3680858"/>
            <a:ext cx="1318049" cy="79762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굴진속도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향상에 따른 공기 단축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수직구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감소에 따른 설치비용 감소</a:t>
            </a:r>
            <a:endParaRPr lang="en-US" altLang="ko-KR" sz="800" kern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…</a:t>
            </a:r>
            <a:endParaRPr lang="ko-KR" altLang="en-US" sz="800" kern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3" name="Rectangle 25">
            <a:extLst>
              <a:ext uri="{FF2B5EF4-FFF2-40B4-BE49-F238E27FC236}">
                <a16:creationId xmlns:a16="http://schemas.microsoft.com/office/drawing/2014/main" id="{B61D5317-AA41-E899-6115-6AAFBFBF5518}"/>
              </a:ext>
            </a:extLst>
          </p:cNvPr>
          <p:cNvSpPr/>
          <p:nvPr/>
        </p:nvSpPr>
        <p:spPr>
          <a:xfrm>
            <a:off x="1362700" y="4589427"/>
            <a:ext cx="1318049" cy="2103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2000" bIns="32500" rtlCol="0" anchor="ctr"/>
          <a:lstStyle/>
          <a:p>
            <a:pPr defTabSz="165118" latinLnBrk="0">
              <a:lnSpc>
                <a:spcPct val="130000"/>
              </a:lnSpc>
            </a:pPr>
            <a:r>
              <a:rPr lang="ko-KR" altLang="en-US" sz="1000" dirty="0">
                <a:solidFill>
                  <a:schemeClr val="tx1"/>
                </a:solidFill>
                <a:latin typeface="+mj-ea"/>
                <a:ea typeface="+mj-ea"/>
              </a:rPr>
              <a:t>공사비 </a:t>
            </a:r>
            <a:r>
              <a:rPr lang="ko-KR" altLang="en-US" sz="1000" dirty="0" err="1">
                <a:solidFill>
                  <a:schemeClr val="tx1"/>
                </a:solidFill>
                <a:latin typeface="+mj-ea"/>
                <a:ea typeface="+mj-ea"/>
              </a:rPr>
              <a:t>미반영</a:t>
            </a:r>
            <a:endParaRPr lang="en-US" altLang="ko-KR" sz="10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44" name="직사각형 143">
            <a:extLst>
              <a:ext uri="{FF2B5EF4-FFF2-40B4-BE49-F238E27FC236}">
                <a16:creationId xmlns:a16="http://schemas.microsoft.com/office/drawing/2014/main" id="{44C285CA-6186-B987-B050-E7CEF8C3D126}"/>
              </a:ext>
            </a:extLst>
          </p:cNvPr>
          <p:cNvSpPr/>
          <p:nvPr/>
        </p:nvSpPr>
        <p:spPr>
          <a:xfrm>
            <a:off x="1362699" y="4795195"/>
            <a:ext cx="1318049" cy="79762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발파 소음</a:t>
            </a:r>
            <a:r>
              <a:rPr lang="en-US" altLang="ko-KR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/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진동 감소에 따른 민원 감소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지하수 유출량 감소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…</a:t>
            </a:r>
            <a:endParaRPr lang="ko-KR" altLang="en-US" sz="800" kern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cxnSp>
        <p:nvCxnSpPr>
          <p:cNvPr id="145" name="꺾인 연결선 5"/>
          <p:cNvCxnSpPr>
            <a:cxnSpLocks/>
            <a:stCxn id="140" idx="1"/>
            <a:endCxn id="141" idx="1"/>
          </p:cNvCxnSpPr>
          <p:nvPr/>
        </p:nvCxnSpPr>
        <p:spPr>
          <a:xfrm rot="10800000" flipH="1" flipV="1">
            <a:off x="1216715" y="3302528"/>
            <a:ext cx="145984" cy="277749"/>
          </a:xfrm>
          <a:prstGeom prst="bentConnector3">
            <a:avLst>
              <a:gd name="adj1" fmla="val -33191"/>
            </a:avLst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꺾인 연결선 53"/>
          <p:cNvCxnSpPr>
            <a:cxnSpLocks/>
            <a:stCxn id="140" idx="1"/>
            <a:endCxn id="143" idx="1"/>
          </p:cNvCxnSpPr>
          <p:nvPr/>
        </p:nvCxnSpPr>
        <p:spPr>
          <a:xfrm rot="10800000" flipH="1" flipV="1">
            <a:off x="1216715" y="3302527"/>
            <a:ext cx="145984" cy="1392087"/>
          </a:xfrm>
          <a:prstGeom prst="bentConnector3">
            <a:avLst>
              <a:gd name="adj1" fmla="val -33191"/>
            </a:avLst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직사각형 146">
            <a:extLst>
              <a:ext uri="{FF2B5EF4-FFF2-40B4-BE49-F238E27FC236}">
                <a16:creationId xmlns:a16="http://schemas.microsoft.com/office/drawing/2014/main" id="{D2C6B9F1-4568-5C5E-1816-BA41A7C44559}"/>
              </a:ext>
            </a:extLst>
          </p:cNvPr>
          <p:cNvSpPr/>
          <p:nvPr/>
        </p:nvSpPr>
        <p:spPr>
          <a:xfrm>
            <a:off x="2917914" y="3211516"/>
            <a:ext cx="1462500" cy="18202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>
                <a:solidFill>
                  <a:schemeClr val="bg1"/>
                </a:solidFill>
                <a:latin typeface="+mj-ea"/>
                <a:ea typeface="+mj-ea"/>
              </a:rPr>
              <a:t>파급 효과</a:t>
            </a:r>
          </a:p>
        </p:txBody>
      </p:sp>
      <p:sp>
        <p:nvSpPr>
          <p:cNvPr id="148" name="직사각형 147">
            <a:extLst>
              <a:ext uri="{FF2B5EF4-FFF2-40B4-BE49-F238E27FC236}">
                <a16:creationId xmlns:a16="http://schemas.microsoft.com/office/drawing/2014/main" id="{44C285CA-6186-B987-B050-E7CEF8C3D126}"/>
              </a:ext>
            </a:extLst>
          </p:cNvPr>
          <p:cNvSpPr/>
          <p:nvPr/>
        </p:nvSpPr>
        <p:spPr>
          <a:xfrm>
            <a:off x="2917914" y="3450871"/>
            <a:ext cx="1464032" cy="109548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공기 단축으로 인한 </a:t>
            </a: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철도운행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매출 조기 실현 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수직구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감소로 인한 </a:t>
            </a: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통행객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시간비용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저감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유출 지하수 </a:t>
            </a:r>
            <a:r>
              <a:rPr lang="ko-KR" altLang="en-US" sz="800" kern="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배수비용</a:t>
            </a: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저감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지하수위 유지 비용 저감</a:t>
            </a:r>
          </a:p>
          <a:p>
            <a:pPr marL="42997" indent="-42997" defTabSz="495330">
              <a:lnSpc>
                <a:spcPct val="13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8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…</a:t>
            </a:r>
            <a:endParaRPr lang="ko-KR" altLang="en-US" sz="800" kern="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9" name="자유형 39">
            <a:extLst>
              <a:ext uri="{FF2B5EF4-FFF2-40B4-BE49-F238E27FC236}">
                <a16:creationId xmlns:a16="http://schemas.microsoft.com/office/drawing/2014/main" id="{1EE30F7F-A4B5-9C24-058F-08C556915FF8}"/>
              </a:ext>
            </a:extLst>
          </p:cNvPr>
          <p:cNvSpPr/>
          <p:nvPr/>
        </p:nvSpPr>
        <p:spPr>
          <a:xfrm rot="10800000" flipH="1">
            <a:off x="876619" y="3675794"/>
            <a:ext cx="190478" cy="1357784"/>
          </a:xfrm>
          <a:custGeom>
            <a:avLst/>
            <a:gdLst>
              <a:gd name="connsiteX0" fmla="*/ 0 w 1439862"/>
              <a:gd name="connsiteY0" fmla="*/ 252413 h 1009650"/>
              <a:gd name="connsiteX1" fmla="*/ 935037 w 1439862"/>
              <a:gd name="connsiteY1" fmla="*/ 252413 h 1009650"/>
              <a:gd name="connsiteX2" fmla="*/ 935037 w 1439862"/>
              <a:gd name="connsiteY2" fmla="*/ 0 h 1009650"/>
              <a:gd name="connsiteX3" fmla="*/ 1439862 w 1439862"/>
              <a:gd name="connsiteY3" fmla="*/ 504825 h 1009650"/>
              <a:gd name="connsiteX4" fmla="*/ 935037 w 1439862"/>
              <a:gd name="connsiteY4" fmla="*/ 1009650 h 1009650"/>
              <a:gd name="connsiteX5" fmla="*/ 935037 w 1439862"/>
              <a:gd name="connsiteY5" fmla="*/ 757238 h 1009650"/>
              <a:gd name="connsiteX6" fmla="*/ 0 w 1439862"/>
              <a:gd name="connsiteY6" fmla="*/ 757238 h 1009650"/>
              <a:gd name="connsiteX7" fmla="*/ 0 w 1439862"/>
              <a:gd name="connsiteY7" fmla="*/ 252413 h 1009650"/>
              <a:gd name="connsiteX0" fmla="*/ 0 w 1440371"/>
              <a:gd name="connsiteY0" fmla="*/ 468313 h 1225550"/>
              <a:gd name="connsiteX1" fmla="*/ 935037 w 1440371"/>
              <a:gd name="connsiteY1" fmla="*/ 468313 h 1225550"/>
              <a:gd name="connsiteX2" fmla="*/ 931981 w 1440371"/>
              <a:gd name="connsiteY2" fmla="*/ 0 h 1225550"/>
              <a:gd name="connsiteX3" fmla="*/ 1439862 w 1440371"/>
              <a:gd name="connsiteY3" fmla="*/ 720725 h 1225550"/>
              <a:gd name="connsiteX4" fmla="*/ 935037 w 1440371"/>
              <a:gd name="connsiteY4" fmla="*/ 1225550 h 1225550"/>
              <a:gd name="connsiteX5" fmla="*/ 935037 w 1440371"/>
              <a:gd name="connsiteY5" fmla="*/ 973138 h 1225550"/>
              <a:gd name="connsiteX6" fmla="*/ 0 w 1440371"/>
              <a:gd name="connsiteY6" fmla="*/ 973138 h 1225550"/>
              <a:gd name="connsiteX7" fmla="*/ 0 w 1440371"/>
              <a:gd name="connsiteY7" fmla="*/ 468313 h 1225550"/>
              <a:gd name="connsiteX0" fmla="*/ 0 w 1440371"/>
              <a:gd name="connsiteY0" fmla="*/ 468313 h 1225550"/>
              <a:gd name="connsiteX1" fmla="*/ 935037 w 1440371"/>
              <a:gd name="connsiteY1" fmla="*/ 468313 h 1225550"/>
              <a:gd name="connsiteX2" fmla="*/ 931981 w 1440371"/>
              <a:gd name="connsiteY2" fmla="*/ 0 h 1225550"/>
              <a:gd name="connsiteX3" fmla="*/ 1439862 w 1440371"/>
              <a:gd name="connsiteY3" fmla="*/ 720725 h 1225550"/>
              <a:gd name="connsiteX4" fmla="*/ 935037 w 1440371"/>
              <a:gd name="connsiteY4" fmla="*/ 1225550 h 1225550"/>
              <a:gd name="connsiteX5" fmla="*/ 935037 w 1440371"/>
              <a:gd name="connsiteY5" fmla="*/ 973138 h 1225550"/>
              <a:gd name="connsiteX6" fmla="*/ 0 w 1440371"/>
              <a:gd name="connsiteY6" fmla="*/ 973138 h 1225550"/>
              <a:gd name="connsiteX7" fmla="*/ 0 w 1440371"/>
              <a:gd name="connsiteY7" fmla="*/ 468313 h 1225550"/>
              <a:gd name="connsiteX0" fmla="*/ 0 w 1440371"/>
              <a:gd name="connsiteY0" fmla="*/ 468313 h 1225550"/>
              <a:gd name="connsiteX1" fmla="*/ 935037 w 1440371"/>
              <a:gd name="connsiteY1" fmla="*/ 468313 h 1225550"/>
              <a:gd name="connsiteX2" fmla="*/ 931981 w 1440371"/>
              <a:gd name="connsiteY2" fmla="*/ 0 h 1225550"/>
              <a:gd name="connsiteX3" fmla="*/ 1439862 w 1440371"/>
              <a:gd name="connsiteY3" fmla="*/ 720725 h 1225550"/>
              <a:gd name="connsiteX4" fmla="*/ 935037 w 1440371"/>
              <a:gd name="connsiteY4" fmla="*/ 1225550 h 1225550"/>
              <a:gd name="connsiteX5" fmla="*/ 935037 w 1440371"/>
              <a:gd name="connsiteY5" fmla="*/ 973138 h 1225550"/>
              <a:gd name="connsiteX6" fmla="*/ 0 w 1440371"/>
              <a:gd name="connsiteY6" fmla="*/ 973138 h 1225550"/>
              <a:gd name="connsiteX7" fmla="*/ 0 w 1440371"/>
              <a:gd name="connsiteY7" fmla="*/ 468313 h 1225550"/>
              <a:gd name="connsiteX0" fmla="*/ 0 w 1439862"/>
              <a:gd name="connsiteY0" fmla="*/ 468313 h 1225550"/>
              <a:gd name="connsiteX1" fmla="*/ 935037 w 1439862"/>
              <a:gd name="connsiteY1" fmla="*/ 468313 h 1225550"/>
              <a:gd name="connsiteX2" fmla="*/ 931981 w 1439862"/>
              <a:gd name="connsiteY2" fmla="*/ 0 h 1225550"/>
              <a:gd name="connsiteX3" fmla="*/ 1439862 w 1439862"/>
              <a:gd name="connsiteY3" fmla="*/ 720725 h 1225550"/>
              <a:gd name="connsiteX4" fmla="*/ 935037 w 1439862"/>
              <a:gd name="connsiteY4" fmla="*/ 1225550 h 1225550"/>
              <a:gd name="connsiteX5" fmla="*/ 935037 w 1439862"/>
              <a:gd name="connsiteY5" fmla="*/ 973138 h 1225550"/>
              <a:gd name="connsiteX6" fmla="*/ 0 w 1439862"/>
              <a:gd name="connsiteY6" fmla="*/ 973138 h 1225550"/>
              <a:gd name="connsiteX7" fmla="*/ 0 w 1439862"/>
              <a:gd name="connsiteY7" fmla="*/ 468313 h 1225550"/>
              <a:gd name="connsiteX0" fmla="*/ 0 w 1439862"/>
              <a:gd name="connsiteY0" fmla="*/ 468313 h 1441450"/>
              <a:gd name="connsiteX1" fmla="*/ 935037 w 1439862"/>
              <a:gd name="connsiteY1" fmla="*/ 468313 h 1441450"/>
              <a:gd name="connsiteX2" fmla="*/ 931981 w 1439862"/>
              <a:gd name="connsiteY2" fmla="*/ 0 h 1441450"/>
              <a:gd name="connsiteX3" fmla="*/ 1439862 w 1439862"/>
              <a:gd name="connsiteY3" fmla="*/ 720725 h 1441450"/>
              <a:gd name="connsiteX4" fmla="*/ 931981 w 1439862"/>
              <a:gd name="connsiteY4" fmla="*/ 1441450 h 1441450"/>
              <a:gd name="connsiteX5" fmla="*/ 935037 w 1439862"/>
              <a:gd name="connsiteY5" fmla="*/ 973138 h 1441450"/>
              <a:gd name="connsiteX6" fmla="*/ 0 w 1439862"/>
              <a:gd name="connsiteY6" fmla="*/ 973138 h 1441450"/>
              <a:gd name="connsiteX7" fmla="*/ 0 w 1439862"/>
              <a:gd name="connsiteY7" fmla="*/ 468313 h 1441450"/>
              <a:gd name="connsiteX0" fmla="*/ 0 w 1439862"/>
              <a:gd name="connsiteY0" fmla="*/ 468313 h 1441450"/>
              <a:gd name="connsiteX1" fmla="*/ 935037 w 1439862"/>
              <a:gd name="connsiteY1" fmla="*/ 468313 h 1441450"/>
              <a:gd name="connsiteX2" fmla="*/ 931981 w 1439862"/>
              <a:gd name="connsiteY2" fmla="*/ 0 h 1441450"/>
              <a:gd name="connsiteX3" fmla="*/ 1439862 w 1439862"/>
              <a:gd name="connsiteY3" fmla="*/ 720725 h 1441450"/>
              <a:gd name="connsiteX4" fmla="*/ 931981 w 1439862"/>
              <a:gd name="connsiteY4" fmla="*/ 1441450 h 1441450"/>
              <a:gd name="connsiteX5" fmla="*/ 935037 w 1439862"/>
              <a:gd name="connsiteY5" fmla="*/ 973138 h 1441450"/>
              <a:gd name="connsiteX6" fmla="*/ 0 w 1439862"/>
              <a:gd name="connsiteY6" fmla="*/ 973138 h 1441450"/>
              <a:gd name="connsiteX7" fmla="*/ 0 w 1439862"/>
              <a:gd name="connsiteY7" fmla="*/ 468313 h 1441450"/>
              <a:gd name="connsiteX0" fmla="*/ 0 w 1693558"/>
              <a:gd name="connsiteY0" fmla="*/ 0 h 1441450"/>
              <a:gd name="connsiteX1" fmla="*/ 1188733 w 1693558"/>
              <a:gd name="connsiteY1" fmla="*/ 468313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8733 w 1693558"/>
              <a:gd name="connsiteY5" fmla="*/ 973138 h 1441450"/>
              <a:gd name="connsiteX6" fmla="*/ 253696 w 1693558"/>
              <a:gd name="connsiteY6" fmla="*/ 973138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8733 w 1693558"/>
              <a:gd name="connsiteY1" fmla="*/ 468313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8733 w 1693558"/>
              <a:gd name="connsiteY5" fmla="*/ 973138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8733 w 1693558"/>
              <a:gd name="connsiteY5" fmla="*/ 973138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185677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185677 w 1693558"/>
              <a:gd name="connsiteY4" fmla="*/ 1441450 h 1441450"/>
              <a:gd name="connsiteX5" fmla="*/ 1005855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185677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005855 w 1693558"/>
              <a:gd name="connsiteY4" fmla="*/ 1441450 h 1441450"/>
              <a:gd name="connsiteX5" fmla="*/ 1005855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022202 w 1693558"/>
              <a:gd name="connsiteY1" fmla="*/ 360675 h 1441450"/>
              <a:gd name="connsiteX2" fmla="*/ 1185677 w 1693558"/>
              <a:gd name="connsiteY2" fmla="*/ 0 h 1441450"/>
              <a:gd name="connsiteX3" fmla="*/ 1693558 w 1693558"/>
              <a:gd name="connsiteY3" fmla="*/ 720725 h 1441450"/>
              <a:gd name="connsiteX4" fmla="*/ 1005855 w 1693558"/>
              <a:gd name="connsiteY4" fmla="*/ 1441450 h 1441450"/>
              <a:gd name="connsiteX5" fmla="*/ 1005855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  <a:gd name="connsiteX0" fmla="*/ 0 w 1693558"/>
              <a:gd name="connsiteY0" fmla="*/ 0 h 1441450"/>
              <a:gd name="connsiteX1" fmla="*/ 1022202 w 1693558"/>
              <a:gd name="connsiteY1" fmla="*/ 360675 h 1441450"/>
              <a:gd name="connsiteX2" fmla="*/ 1022202 w 1693558"/>
              <a:gd name="connsiteY2" fmla="*/ 6573 h 1441450"/>
              <a:gd name="connsiteX3" fmla="*/ 1693558 w 1693558"/>
              <a:gd name="connsiteY3" fmla="*/ 720725 h 1441450"/>
              <a:gd name="connsiteX4" fmla="*/ 1005855 w 1693558"/>
              <a:gd name="connsiteY4" fmla="*/ 1441450 h 1441450"/>
              <a:gd name="connsiteX5" fmla="*/ 1005855 w 1693558"/>
              <a:gd name="connsiteY5" fmla="*/ 1080775 h 1441450"/>
              <a:gd name="connsiteX6" fmla="*/ 0 w 1693558"/>
              <a:gd name="connsiteY6" fmla="*/ 1441450 h 1441450"/>
              <a:gd name="connsiteX7" fmla="*/ 0 w 1693558"/>
              <a:gd name="connsiteY7" fmla="*/ 0 h 1441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93558" h="1441450">
                <a:moveTo>
                  <a:pt x="0" y="0"/>
                </a:moveTo>
                <a:cubicBezTo>
                  <a:pt x="395226" y="120225"/>
                  <a:pt x="658657" y="364275"/>
                  <a:pt x="1022202" y="360675"/>
                </a:cubicBezTo>
                <a:cubicBezTo>
                  <a:pt x="1021183" y="204571"/>
                  <a:pt x="1023221" y="162677"/>
                  <a:pt x="1022202" y="6573"/>
                </a:cubicBezTo>
                <a:cubicBezTo>
                  <a:pt x="1018672" y="11865"/>
                  <a:pt x="1693050" y="742022"/>
                  <a:pt x="1693558" y="720725"/>
                </a:cubicBezTo>
                <a:cubicBezTo>
                  <a:pt x="1690333" y="699428"/>
                  <a:pt x="1005040" y="1427345"/>
                  <a:pt x="1005855" y="1441450"/>
                </a:cubicBezTo>
                <a:cubicBezTo>
                  <a:pt x="1006874" y="1285346"/>
                  <a:pt x="1004836" y="1236879"/>
                  <a:pt x="1005855" y="1080775"/>
                </a:cubicBezTo>
                <a:cubicBezTo>
                  <a:pt x="617576" y="1079440"/>
                  <a:pt x="395226" y="1321225"/>
                  <a:pt x="0" y="1441450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+mn-ea"/>
            </a:endParaRP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BD51773B-F031-4D38-9548-E3DAB8D39492}"/>
              </a:ext>
            </a:extLst>
          </p:cNvPr>
          <p:cNvSpPr txBox="1"/>
          <p:nvPr/>
        </p:nvSpPr>
        <p:spPr>
          <a:xfrm>
            <a:off x="2929431" y="4865416"/>
            <a:ext cx="12884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kern="0" spc="-49" dirty="0">
                <a:solidFill>
                  <a:srgbClr val="FF0000"/>
                </a:solidFill>
                <a:latin typeface="+mj-ea"/>
                <a:ea typeface="+mj-ea"/>
                <a:cs typeface="Arial" panose="020B0604020202020204" pitchFamily="34" charset="0"/>
              </a:rPr>
              <a:t>사회경제적 기대효과</a:t>
            </a:r>
          </a:p>
          <a:p>
            <a:pPr algn="ctr"/>
            <a:r>
              <a:rPr lang="ko-KR" altLang="en-US" sz="1100" kern="0" spc="-49" dirty="0">
                <a:solidFill>
                  <a:srgbClr val="FF0000"/>
                </a:solidFill>
                <a:latin typeface="+mj-ea"/>
                <a:ea typeface="+mj-ea"/>
                <a:cs typeface="Arial" panose="020B0604020202020204" pitchFamily="34" charset="0"/>
              </a:rPr>
              <a:t>분석대상</a:t>
            </a:r>
            <a:endParaRPr lang="en-US" altLang="ko-KR" sz="1100" kern="0" spc="-49" dirty="0">
              <a:solidFill>
                <a:srgbClr val="FF0000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6579D7-15CD-7241-703B-A6BCF01504BC}"/>
              </a:ext>
            </a:extLst>
          </p:cNvPr>
          <p:cNvSpPr txBox="1"/>
          <p:nvPr/>
        </p:nvSpPr>
        <p:spPr>
          <a:xfrm>
            <a:off x="485473" y="5992095"/>
            <a:ext cx="8980473" cy="375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en-US" altLang="ko-KR" sz="1842" dirty="0">
                <a:solidFill>
                  <a:schemeClr val="tx1"/>
                </a:solidFill>
              </a:rPr>
              <a:t>TBM </a:t>
            </a:r>
            <a:r>
              <a:rPr lang="ko-KR" altLang="en-US" sz="1842" dirty="0">
                <a:solidFill>
                  <a:schemeClr val="tx1"/>
                </a:solidFill>
              </a:rPr>
              <a:t>공법 도입을 통한 사회경제적</a:t>
            </a:r>
            <a:r>
              <a:rPr lang="en-US" altLang="ko-KR" sz="1842" dirty="0">
                <a:solidFill>
                  <a:schemeClr val="tx1"/>
                </a:solidFill>
              </a:rPr>
              <a:t>(</a:t>
            </a:r>
            <a:r>
              <a:rPr lang="ko-KR" altLang="en-US" sz="1842" dirty="0">
                <a:solidFill>
                  <a:schemeClr val="tx1"/>
                </a:solidFill>
              </a:rPr>
              <a:t>선진국</a:t>
            </a:r>
            <a:r>
              <a:rPr lang="en-US" altLang="ko-KR" sz="1842" dirty="0">
                <a:solidFill>
                  <a:schemeClr val="tx1"/>
                </a:solidFill>
              </a:rPr>
              <a:t>)</a:t>
            </a:r>
            <a:r>
              <a:rPr lang="ko-KR" altLang="en-US" sz="1842" dirty="0">
                <a:solidFill>
                  <a:schemeClr val="tx1"/>
                </a:solidFill>
              </a:rPr>
              <a:t> 효과는 </a:t>
            </a:r>
            <a:r>
              <a:rPr lang="en-US" altLang="ko-KR" sz="1842" dirty="0">
                <a:solidFill>
                  <a:schemeClr val="tx1"/>
                </a:solidFill>
              </a:rPr>
              <a:t>`31</a:t>
            </a:r>
            <a:r>
              <a:rPr lang="ko-KR" altLang="en-US" sz="1842" dirty="0">
                <a:solidFill>
                  <a:schemeClr val="tx1"/>
                </a:solidFill>
              </a:rPr>
              <a:t>년부터 </a:t>
            </a:r>
            <a:r>
              <a:rPr lang="en-US" altLang="ko-KR" sz="1842" dirty="0">
                <a:solidFill>
                  <a:schemeClr val="tx1"/>
                </a:solidFill>
              </a:rPr>
              <a:t>`60</a:t>
            </a:r>
            <a:r>
              <a:rPr lang="ko-KR" altLang="en-US" sz="1842" dirty="0">
                <a:solidFill>
                  <a:schemeClr val="tx1"/>
                </a:solidFill>
              </a:rPr>
              <a:t>년까지 </a:t>
            </a:r>
            <a:r>
              <a:rPr lang="en-US" altLang="ko-KR" sz="1842" dirty="0">
                <a:solidFill>
                  <a:schemeClr val="tx1"/>
                </a:solidFill>
              </a:rPr>
              <a:t>30</a:t>
            </a:r>
            <a:r>
              <a:rPr lang="ko-KR" altLang="en-US" sz="1842" dirty="0">
                <a:solidFill>
                  <a:schemeClr val="tx1"/>
                </a:solidFill>
              </a:rPr>
              <a:t>년간 </a:t>
            </a:r>
            <a:r>
              <a:rPr lang="ko-KR" altLang="en-US" sz="1842" dirty="0">
                <a:solidFill>
                  <a:srgbClr val="C00000"/>
                </a:solidFill>
              </a:rPr>
              <a:t>약 </a:t>
            </a:r>
            <a:r>
              <a:rPr lang="en-US" altLang="ko-KR" sz="1842" dirty="0">
                <a:solidFill>
                  <a:srgbClr val="C00000"/>
                </a:solidFill>
              </a:rPr>
              <a:t>4.2</a:t>
            </a:r>
            <a:r>
              <a:rPr lang="ko-KR" altLang="en-US" sz="1842" dirty="0">
                <a:solidFill>
                  <a:srgbClr val="C00000"/>
                </a:solidFill>
              </a:rPr>
              <a:t>조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EE261E0-D2B1-D181-F465-F387E2530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341" y="3056215"/>
            <a:ext cx="5087007" cy="268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29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0" y="0"/>
            <a:ext cx="7905327" cy="980727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2.2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개발 필요성</a:t>
            </a: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FF4D1C37-34EA-544F-B2E7-102654AD0939}"/>
              </a:ext>
            </a:extLst>
          </p:cNvPr>
          <p:cNvGrpSpPr/>
          <p:nvPr/>
        </p:nvGrpSpPr>
        <p:grpSpPr>
          <a:xfrm>
            <a:off x="344488" y="1125537"/>
            <a:ext cx="9447782" cy="1015647"/>
            <a:chOff x="345440" y="1715876"/>
            <a:chExt cx="9215122" cy="663393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1CCD7286-0523-D1BF-7AFA-D57E2A832453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37BC2195-8342-1538-ED70-0D2C86DDDC5A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" name="Text Box 14">
            <a:extLst>
              <a:ext uri="{FF2B5EF4-FFF2-40B4-BE49-F238E27FC236}">
                <a16:creationId xmlns:a16="http://schemas.microsoft.com/office/drawing/2014/main" id="{A01967F2-0528-2B92-0206-6FB346678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171" y="1209062"/>
            <a:ext cx="8775781" cy="33853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Clr>
                <a:srgbClr val="C00000"/>
              </a:buClr>
              <a:defRPr/>
            </a:pPr>
            <a:r>
              <a:rPr lang="ko-KR" altLang="en-US" sz="20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안전하고 효율적인 </a:t>
            </a:r>
            <a:r>
              <a:rPr lang="en-US" altLang="ko-KR" sz="20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20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터널공사 실현 </a:t>
            </a:r>
            <a:endParaRPr lang="en-US" altLang="ko-KR" sz="20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>
              <a:buClr>
                <a:srgbClr val="C00000"/>
              </a:buClr>
              <a:defRPr/>
            </a:pPr>
            <a:r>
              <a:rPr lang="en-US" altLang="ko-KR" sz="20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정부주도 사업</a:t>
            </a:r>
            <a:r>
              <a:rPr lang="en-US" altLang="ko-KR" sz="20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+</a:t>
            </a:r>
            <a:r>
              <a:rPr lang="ko-KR" altLang="en-US" sz="200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공공기관 및 민간 협력</a:t>
            </a:r>
            <a:r>
              <a:rPr lang="ko-KR" altLang="en-US" sz="20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필요</a:t>
            </a:r>
            <a:endParaRPr lang="ko-KR" altLang="en-US" sz="2000" dirty="0">
              <a:solidFill>
                <a:srgbClr val="FFFF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90DF505F-A0D1-4C4B-9C02-B53A9F64F2E9}"/>
              </a:ext>
            </a:extLst>
          </p:cNvPr>
          <p:cNvGrpSpPr/>
          <p:nvPr/>
        </p:nvGrpSpPr>
        <p:grpSpPr>
          <a:xfrm>
            <a:off x="440632" y="2060848"/>
            <a:ext cx="8893280" cy="3528392"/>
            <a:chOff x="426326" y="1772816"/>
            <a:chExt cx="8893280" cy="3833816"/>
          </a:xfrm>
        </p:grpSpPr>
        <p:sp>
          <p:nvSpPr>
            <p:cNvPr id="8" name="화살표: 오각형 7">
              <a:extLst>
                <a:ext uri="{FF2B5EF4-FFF2-40B4-BE49-F238E27FC236}">
                  <a16:creationId xmlns:a16="http://schemas.microsoft.com/office/drawing/2014/main" id="{BB06C4B8-CC73-AC46-07C9-86821C46D9B5}"/>
                </a:ext>
              </a:extLst>
            </p:cNvPr>
            <p:cNvSpPr/>
            <p:nvPr/>
          </p:nvSpPr>
          <p:spPr>
            <a:xfrm>
              <a:off x="761499" y="1772816"/>
              <a:ext cx="3903469" cy="1844900"/>
            </a:xfrm>
            <a:prstGeom prst="homePlate">
              <a:avLst>
                <a:gd name="adj" fmla="val 27247"/>
              </a:avLst>
            </a:prstGeom>
            <a:solidFill>
              <a:srgbClr val="EDF6F9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spc="-100" dirty="0" err="1">
                <a:solidFill>
                  <a:schemeClr val="tx1"/>
                </a:solidFill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BF19A6A8-166F-53C6-A985-A6D33CB0B1AD}"/>
                </a:ext>
              </a:extLst>
            </p:cNvPr>
            <p:cNvSpPr/>
            <p:nvPr/>
          </p:nvSpPr>
          <p:spPr>
            <a:xfrm>
              <a:off x="426326" y="1888533"/>
              <a:ext cx="638242" cy="5221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pc="-1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01</a:t>
              </a:r>
              <a:endParaRPr lang="ko-KR" altLang="en-US" spc="-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3" name="화살표: 오각형 12">
              <a:extLst>
                <a:ext uri="{FF2B5EF4-FFF2-40B4-BE49-F238E27FC236}">
                  <a16:creationId xmlns:a16="http://schemas.microsoft.com/office/drawing/2014/main" id="{594736EA-504F-E728-8A8E-DAE252335583}"/>
                </a:ext>
              </a:extLst>
            </p:cNvPr>
            <p:cNvSpPr/>
            <p:nvPr/>
          </p:nvSpPr>
          <p:spPr>
            <a:xfrm>
              <a:off x="5416137" y="1772816"/>
              <a:ext cx="3903469" cy="1844900"/>
            </a:xfrm>
            <a:prstGeom prst="homePlate">
              <a:avLst>
                <a:gd name="adj" fmla="val 25714"/>
              </a:avLst>
            </a:prstGeom>
            <a:solidFill>
              <a:srgbClr val="EDF6F9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spc="-100" dirty="0" err="1">
                <a:solidFill>
                  <a:schemeClr val="tx1"/>
                </a:solidFill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7E573F10-E034-3F0F-76EF-11403B009000}"/>
                </a:ext>
              </a:extLst>
            </p:cNvPr>
            <p:cNvSpPr/>
            <p:nvPr/>
          </p:nvSpPr>
          <p:spPr>
            <a:xfrm>
              <a:off x="5097016" y="1888533"/>
              <a:ext cx="638242" cy="52219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pc="-1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02</a:t>
              </a:r>
              <a:endParaRPr lang="ko-KR" altLang="en-US" spc="-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화살표: 오각형 13">
              <a:extLst>
                <a:ext uri="{FF2B5EF4-FFF2-40B4-BE49-F238E27FC236}">
                  <a16:creationId xmlns:a16="http://schemas.microsoft.com/office/drawing/2014/main" id="{983F07C4-C9AC-94FD-488B-5ECB097911D9}"/>
                </a:ext>
              </a:extLst>
            </p:cNvPr>
            <p:cNvSpPr/>
            <p:nvPr/>
          </p:nvSpPr>
          <p:spPr>
            <a:xfrm>
              <a:off x="761499" y="3761732"/>
              <a:ext cx="3903469" cy="1844900"/>
            </a:xfrm>
            <a:prstGeom prst="homePlate">
              <a:avLst>
                <a:gd name="adj" fmla="val 26736"/>
              </a:avLst>
            </a:prstGeom>
            <a:solidFill>
              <a:srgbClr val="EDF6F9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spc="-100" dirty="0" err="1">
                <a:solidFill>
                  <a:schemeClr val="tx1"/>
                </a:solidFill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ED17E38E-0CCA-84BD-940E-C2DA86055E18}"/>
                </a:ext>
              </a:extLst>
            </p:cNvPr>
            <p:cNvSpPr/>
            <p:nvPr/>
          </p:nvSpPr>
          <p:spPr>
            <a:xfrm>
              <a:off x="426326" y="3869507"/>
              <a:ext cx="638242" cy="52219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pc="-1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03</a:t>
              </a:r>
              <a:endParaRPr lang="ko-KR" altLang="en-US" spc="-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5" name="화살표: 오각형 14">
              <a:extLst>
                <a:ext uri="{FF2B5EF4-FFF2-40B4-BE49-F238E27FC236}">
                  <a16:creationId xmlns:a16="http://schemas.microsoft.com/office/drawing/2014/main" id="{F792A54C-3FCC-4594-B818-DEECB0E9D51D}"/>
                </a:ext>
              </a:extLst>
            </p:cNvPr>
            <p:cNvSpPr/>
            <p:nvPr/>
          </p:nvSpPr>
          <p:spPr>
            <a:xfrm>
              <a:off x="5416137" y="3761732"/>
              <a:ext cx="3903469" cy="1844900"/>
            </a:xfrm>
            <a:prstGeom prst="homePlate">
              <a:avLst>
                <a:gd name="adj" fmla="val 24692"/>
              </a:avLst>
            </a:prstGeom>
            <a:solidFill>
              <a:srgbClr val="EDF6F9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spc="-100" dirty="0" err="1">
                <a:solidFill>
                  <a:schemeClr val="tx1"/>
                </a:solidFill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7E69BF3-8894-0392-5EE2-DB4E837C90CA}"/>
                </a:ext>
              </a:extLst>
            </p:cNvPr>
            <p:cNvSpPr/>
            <p:nvPr/>
          </p:nvSpPr>
          <p:spPr>
            <a:xfrm>
              <a:off x="5097016" y="3869507"/>
              <a:ext cx="638242" cy="52219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pc="-1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04</a:t>
              </a:r>
              <a:endParaRPr lang="ko-KR" altLang="en-US" spc="-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4BCC0F8-A719-32D1-6CF5-CB1DD5B54F8F}"/>
                </a:ext>
              </a:extLst>
            </p:cNvPr>
            <p:cNvSpPr txBox="1"/>
            <p:nvPr/>
          </p:nvSpPr>
          <p:spPr bwMode="auto">
            <a:xfrm>
              <a:off x="1229589" y="1888533"/>
              <a:ext cx="2967288" cy="5221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기술력은 </a:t>
              </a:r>
              <a:r>
                <a:rPr lang="ko-KR" altLang="en-US" sz="1600" spc="-100" dirty="0">
                  <a:solidFill>
                    <a:srgbClr val="EE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국가 기반시설의</a:t>
              </a:r>
              <a:endParaRPr lang="en-US" altLang="ko-KR" sz="1600" spc="-100" dirty="0">
                <a:solidFill>
                  <a:srgbClr val="EE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600" spc="-100" dirty="0">
                  <a:solidFill>
                    <a:srgbClr val="EE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자립적 주도적 시공 역량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과 직결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12F9744-C34B-45F1-7FAA-24A543D387BF}"/>
                </a:ext>
              </a:extLst>
            </p:cNvPr>
            <p:cNvSpPr txBox="1"/>
            <p:nvPr/>
          </p:nvSpPr>
          <p:spPr bwMode="auto">
            <a:xfrm>
              <a:off x="5884227" y="1888533"/>
              <a:ext cx="2967288" cy="5221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</a:t>
              </a: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인프라 </a:t>
              </a:r>
              <a:r>
                <a:rPr lang="ko-KR" altLang="en-US" sz="1600" spc="-100" dirty="0">
                  <a:solidFill>
                    <a:srgbClr val="EE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공공재적 성격</a:t>
              </a:r>
              <a:r>
                <a:rPr lang="en-US" altLang="ko-KR" sz="1600" spc="-100" dirty="0">
                  <a:solidFill>
                    <a:srgbClr val="EE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</a:t>
              </a:r>
            </a:p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민간 개발</a:t>
              </a: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어려운</a:t>
              </a: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시장실패 영역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537FD2F-CCFE-4DD0-C6F5-B043A494D854}"/>
                </a:ext>
              </a:extLst>
            </p:cNvPr>
            <p:cNvSpPr txBox="1"/>
            <p:nvPr/>
          </p:nvSpPr>
          <p:spPr bwMode="auto">
            <a:xfrm>
              <a:off x="1229588" y="3869507"/>
              <a:ext cx="3133041" cy="5221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기술개발을 통해 </a:t>
              </a: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을 도입할 경우</a:t>
              </a: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</a:t>
              </a:r>
            </a:p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600" spc="-100" dirty="0">
                  <a:solidFill>
                    <a:srgbClr val="EE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투자 대비 높은 경제 효과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기대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B8F2374-1327-0BDD-1B89-4C07EF3D9D98}"/>
                </a:ext>
              </a:extLst>
            </p:cNvPr>
            <p:cNvSpPr txBox="1"/>
            <p:nvPr/>
          </p:nvSpPr>
          <p:spPr bwMode="auto">
            <a:xfrm>
              <a:off x="5884227" y="3869507"/>
              <a:ext cx="2967288" cy="5221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 생태계 형성을 통해</a:t>
              </a:r>
              <a:r>
                <a:rPr lang="en-US" altLang="ko-KR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</a:t>
              </a:r>
            </a:p>
            <a:p>
              <a:pPr marL="0" indent="-144000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600" spc="-100" dirty="0">
                  <a:solidFill>
                    <a:srgbClr val="EE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산업 전체 혁신 효율성 극대화</a:t>
              </a:r>
              <a:r>
                <a:rPr lang="ko-KR" altLang="en-US" sz="1600" spc="-1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가능</a:t>
              </a:r>
            </a:p>
          </p:txBody>
        </p:sp>
        <p:sp>
          <p:nvSpPr>
            <p:cNvPr id="26" name="Text Box 14">
              <a:extLst>
                <a:ext uri="{FF2B5EF4-FFF2-40B4-BE49-F238E27FC236}">
                  <a16:creationId xmlns:a16="http://schemas.microsoft.com/office/drawing/2014/main" id="{7D829E29-6A89-8F58-A619-F8C02B79D0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9588" y="2609604"/>
              <a:ext cx="2967287" cy="7092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44000">
                <a:lnSpc>
                  <a:spcPct val="120000"/>
                </a:lnSpc>
                <a:buClr>
                  <a:srgbClr val="C00000"/>
                </a:buClr>
                <a:defRPr/>
              </a:pP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현재 </a:t>
              </a:r>
              <a:r>
                <a:rPr lang="ko-KR" altLang="en-US" sz="1200" spc="-100" dirty="0" err="1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중대단면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장비는 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100% 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해외에 의존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</a:t>
              </a:r>
            </a:p>
            <a:p>
              <a:pPr indent="-144000">
                <a:lnSpc>
                  <a:spcPct val="120000"/>
                </a:lnSpc>
                <a:buClr>
                  <a:srgbClr val="C00000"/>
                </a:buClr>
                <a:defRPr/>
              </a:pP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이로 인한 리스크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공기 지연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 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부품 조달기간 증가 등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는 국가 기반시설 건설에 불안정성을 초래</a:t>
              </a:r>
            </a:p>
          </p:txBody>
        </p:sp>
        <p:sp>
          <p:nvSpPr>
            <p:cNvPr id="27" name="Text Box 14">
              <a:extLst>
                <a:ext uri="{FF2B5EF4-FFF2-40B4-BE49-F238E27FC236}">
                  <a16:creationId xmlns:a16="http://schemas.microsoft.com/office/drawing/2014/main" id="{F6E39656-361E-90CB-BFFE-642DD6E28B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84227" y="2609604"/>
              <a:ext cx="2967287" cy="7092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44000">
                <a:lnSpc>
                  <a:spcPct val="120000"/>
                </a:lnSpc>
                <a:buClr>
                  <a:srgbClr val="C00000"/>
                </a:buClr>
                <a:defRPr/>
              </a:pP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200" spc="-100" dirty="0" err="1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핵심모듈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개발은 </a:t>
              </a:r>
              <a:r>
                <a:rPr lang="ko-KR" altLang="en-US" sz="1200" spc="-100" dirty="0" err="1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고비용·고위험</a:t>
              </a:r>
              <a:r>
                <a:rPr lang="en-US" altLang="ko-KR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1200" spc="-100" dirty="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장기 프로젝트로 민간기업에서는 투자 회수 가능성이 낮아 진입을 기피하는 경향 존재</a:t>
              </a:r>
            </a:p>
          </p:txBody>
        </p:sp>
        <p:sp>
          <p:nvSpPr>
            <p:cNvPr id="28" name="Text Box 14">
              <a:extLst>
                <a:ext uri="{FF2B5EF4-FFF2-40B4-BE49-F238E27FC236}">
                  <a16:creationId xmlns:a16="http://schemas.microsoft.com/office/drawing/2014/main" id="{DE24705D-544F-16C2-1D62-49BD6E895E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9588" y="4625049"/>
              <a:ext cx="2967287" cy="7092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44000">
                <a:lnSpc>
                  <a:spcPct val="120000"/>
                </a:lnSpc>
                <a:buClr>
                  <a:srgbClr val="C00000"/>
                </a:buClr>
                <a:defRPr/>
              </a:pP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동 기술개발을 통해 한 대당 수백억 원에 달하는 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장비비 절약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 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국산화로 인한 부품 조달 위험 및 다운타임 발생 위험 저감 등 높은 편익이 기대</a:t>
              </a:r>
              <a:endParaRPr lang="ko-KR" altLang="en-US" sz="1200" spc="-100" dirty="0">
                <a:solidFill>
                  <a:schemeClr val="accent1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31" name="Text Box 14">
              <a:extLst>
                <a:ext uri="{FF2B5EF4-FFF2-40B4-BE49-F238E27FC236}">
                  <a16:creationId xmlns:a16="http://schemas.microsoft.com/office/drawing/2014/main" id="{7053BC11-4FA7-CAD1-7AAB-0DF78D9DF5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84227" y="4552851"/>
              <a:ext cx="2967287" cy="7092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44000">
                <a:lnSpc>
                  <a:spcPct val="120000"/>
                </a:lnSpc>
                <a:buClr>
                  <a:srgbClr val="C00000"/>
                </a:buClr>
                <a:defRPr/>
              </a:pP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생태계는 설계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-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제작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-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부품조달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-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시공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-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 등 다수의 기술요소가 연계되는 가치사슬로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 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정부 </a:t>
              </a:r>
              <a:r>
                <a:rPr lang="en-US" altLang="ko-KR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R&amp;D</a:t>
              </a: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를 통한 생태계 구축 시 산업 전체의</a:t>
              </a:r>
              <a:endParaRPr lang="en-US" altLang="ko-KR" sz="1200" spc="-100">
                <a:solidFill>
                  <a:schemeClr val="accent1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indent="-144000">
                <a:lnSpc>
                  <a:spcPct val="120000"/>
                </a:lnSpc>
                <a:buClr>
                  <a:srgbClr val="C00000"/>
                </a:buClr>
                <a:defRPr/>
              </a:pPr>
              <a:r>
                <a:rPr lang="ko-KR" altLang="en-US" sz="1200" spc="-100">
                  <a:solidFill>
                    <a:schemeClr val="accent1">
                      <a:lumMod val="50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효율성 강화 가능</a:t>
              </a:r>
              <a:endParaRPr lang="ko-KR" altLang="en-US" sz="1200" spc="-100" dirty="0">
                <a:solidFill>
                  <a:schemeClr val="accent1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D9A40A5A-7F75-4C9C-8350-0FEFA389B495}"/>
              </a:ext>
            </a:extLst>
          </p:cNvPr>
          <p:cNvSpPr/>
          <p:nvPr/>
        </p:nvSpPr>
        <p:spPr>
          <a:xfrm>
            <a:off x="-1" y="5728456"/>
            <a:ext cx="9906002" cy="851383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600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우리나라 </a:t>
            </a:r>
            <a:r>
              <a:rPr lang="en-US" altLang="ko-KR" sz="1600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600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산업 기반이 부족하여 민간이 자생적으로 주도하기에 한계가 존재하는 상황</a:t>
            </a:r>
            <a:endParaRPr lang="en-US" altLang="ko-KR" sz="1600" dirty="0">
              <a:solidFill>
                <a:schemeClr val="tx2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400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(*</a:t>
            </a:r>
            <a:r>
              <a:rPr lang="ko-KR" altLang="en-US" sz="1400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중국도 국가 주도를 통해 기술을 확보한 사례에 해당</a:t>
            </a:r>
            <a:r>
              <a:rPr lang="en-US" altLang="ko-KR" sz="1400" dirty="0">
                <a:solidFill>
                  <a:schemeClr val="tx2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)  </a:t>
            </a:r>
          </a:p>
          <a:p>
            <a:pPr algn="ctr">
              <a:lnSpc>
                <a:spcPct val="120000"/>
              </a:lnSpc>
            </a:pPr>
            <a:r>
              <a:rPr lang="ko-KR" altLang="en-US" sz="16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⇒ </a:t>
            </a:r>
            <a:r>
              <a:rPr lang="ko-KR" altLang="en-US" sz="1600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대형 개발</a:t>
            </a:r>
            <a:r>
              <a:rPr lang="en-US" altLang="ko-KR" sz="1600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600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투자를 통한 국내 </a:t>
            </a:r>
            <a:r>
              <a:rPr lang="en-US" altLang="ko-KR" sz="1600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600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산업생태계 형성 마중물 필요</a:t>
            </a:r>
            <a:endParaRPr lang="en-US" altLang="ko-KR" sz="1600" dirty="0">
              <a:solidFill>
                <a:srgbClr val="C00000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AC84DF3B-98E7-947E-F442-0FD5273B2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12</a:t>
            </a:fld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F13F6A-5605-C06F-8ADC-497E497ECE56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1847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1122288" y="2372107"/>
            <a:ext cx="7661423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1065716" fontAlgn="base">
              <a:spcBef>
                <a:spcPct val="0"/>
              </a:spcBef>
            </a:pP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 </a:t>
            </a:r>
            <a:r>
              <a:rPr kumimoji="1" lang="ko-KR" altLang="en-US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해결방안 및 노력</a:t>
            </a: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kumimoji="1" lang="ko-KR" altLang="en-US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세부내용</a:t>
            </a: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  <a:p>
            <a:pPr algn="ctr" defTabSz="1065716" fontAlgn="base">
              <a:spcBef>
                <a:spcPct val="0"/>
              </a:spcBef>
            </a:pP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3.1. TBM </a:t>
            </a:r>
            <a:r>
              <a:rPr kumimoji="1" lang="ko-KR" altLang="en-US" sz="3600" b="1" dirty="0" err="1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kumimoji="1" lang="ko-KR" altLang="en-US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기술개발 사업</a:t>
            </a:r>
          </a:p>
        </p:txBody>
      </p:sp>
    </p:spTree>
    <p:extLst>
      <p:ext uri="{BB962C8B-B14F-4D97-AF65-F5344CB8AC3E}">
        <p14:creationId xmlns:p14="http://schemas.microsoft.com/office/powerpoint/2010/main" val="1039266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2A5BC-4144-3FCC-D3E0-DDEC4008C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8C829956-F739-D6BF-F33D-4102DBA8FF3D}"/>
              </a:ext>
            </a:extLst>
          </p:cNvPr>
          <p:cNvSpPr txBox="1"/>
          <p:nvPr/>
        </p:nvSpPr>
        <p:spPr>
          <a:xfrm>
            <a:off x="0" y="0"/>
            <a:ext cx="7905327" cy="980727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1.3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기획 추진 경과</a:t>
            </a:r>
            <a:endParaRPr lang="ko-KR" altLang="en-US" sz="2600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4" name="그룹 58">
            <a:extLst>
              <a:ext uri="{FF2B5EF4-FFF2-40B4-BE49-F238E27FC236}">
                <a16:creationId xmlns:a16="http://schemas.microsoft.com/office/drawing/2014/main" id="{C2B5EA06-60F9-FCFC-B408-59C90CBCD9B5}"/>
              </a:ext>
            </a:extLst>
          </p:cNvPr>
          <p:cNvGrpSpPr/>
          <p:nvPr/>
        </p:nvGrpSpPr>
        <p:grpSpPr>
          <a:xfrm>
            <a:off x="345440" y="1125538"/>
            <a:ext cx="9215122" cy="656862"/>
            <a:chOff x="345440" y="1715876"/>
            <a:chExt cx="9215122" cy="656862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B9F594AE-952A-DB7B-81E5-DDB9B1A2C82F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C06EF03-28C0-7576-1D2B-F2D30227C614}"/>
                </a:ext>
              </a:extLst>
            </p:cNvPr>
            <p:cNvSpPr/>
            <p:nvPr/>
          </p:nvSpPr>
          <p:spPr>
            <a:xfrm rot="16200000" flipH="1">
              <a:off x="4864854" y="-2224734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CBFB8E38-62C6-9940-DB3A-40FC8A4A4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512" y="1191697"/>
            <a:ext cx="8796521" cy="33853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0" indent="-144000" algn="ctr" latinLnBrk="1">
              <a:buClr>
                <a:srgbClr val="C00000"/>
              </a:buClr>
              <a:buNone/>
              <a:defRPr/>
            </a:pP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(KAIA) TBM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재제작기술 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R&amp;D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기획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</a:t>
            </a:r>
            <a:r>
              <a:rPr lang="ko-KR" altLang="en-US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2000" spc="-7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총괄위</a:t>
            </a:r>
            <a:r>
              <a:rPr lang="ko-KR" altLang="en-US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및 </a:t>
            </a:r>
            <a:r>
              <a:rPr lang="en-US" altLang="ko-KR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 분과위 운영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6A9FAF8F-5A3C-4C1E-4968-EA39C1B32003}"/>
              </a:ext>
            </a:extLst>
          </p:cNvPr>
          <p:cNvGrpSpPr/>
          <p:nvPr/>
        </p:nvGrpSpPr>
        <p:grpSpPr>
          <a:xfrm>
            <a:off x="344485" y="1792609"/>
            <a:ext cx="5112571" cy="4732015"/>
            <a:chOff x="344485" y="1792609"/>
            <a:chExt cx="5904659" cy="4732015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64A43F9C-3300-3E02-35D3-A3354ABEFC66}"/>
                </a:ext>
              </a:extLst>
            </p:cNvPr>
            <p:cNvSpPr/>
            <p:nvPr/>
          </p:nvSpPr>
          <p:spPr>
            <a:xfrm>
              <a:off x="344486" y="2152649"/>
              <a:ext cx="5904658" cy="4371975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cxnSp>
          <p:nvCxnSpPr>
            <p:cNvPr id="120" name="직선 연결선 119">
              <a:extLst>
                <a:ext uri="{FF2B5EF4-FFF2-40B4-BE49-F238E27FC236}">
                  <a16:creationId xmlns:a16="http://schemas.microsoft.com/office/drawing/2014/main" id="{6C28AB9F-6A6A-4B5F-0B22-8B13EBC0D5E3}"/>
                </a:ext>
              </a:extLst>
            </p:cNvPr>
            <p:cNvCxnSpPr>
              <a:stCxn id="20" idx="1"/>
            </p:cNvCxnSpPr>
            <p:nvPr/>
          </p:nvCxnSpPr>
          <p:spPr>
            <a:xfrm flipH="1">
              <a:off x="3289838" y="2707531"/>
              <a:ext cx="2" cy="1631105"/>
            </a:xfrm>
            <a:prstGeom prst="line">
              <a:avLst/>
            </a:prstGeom>
            <a:ln>
              <a:solidFill>
                <a:schemeClr val="tx2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B0804DE-740E-F2E3-780B-FC572183C9C8}"/>
                </a:ext>
              </a:extLst>
            </p:cNvPr>
            <p:cNvSpPr/>
            <p:nvPr/>
          </p:nvSpPr>
          <p:spPr>
            <a:xfrm>
              <a:off x="344486" y="1792609"/>
              <a:ext cx="5904658" cy="360000"/>
            </a:xfrm>
            <a:prstGeom prst="rect">
              <a:avLst/>
            </a:prstGeom>
            <a:solidFill>
              <a:srgbClr val="00A6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latinLnBrk="0"/>
              <a:endParaRPr lang="ko-KR" altLang="en-US" sz="20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EA11A77-87C8-4A41-373D-B5CB44D18EB9}"/>
                </a:ext>
              </a:extLst>
            </p:cNvPr>
            <p:cNvSpPr/>
            <p:nvPr/>
          </p:nvSpPr>
          <p:spPr>
            <a:xfrm>
              <a:off x="344485" y="2066518"/>
              <a:ext cx="5904658" cy="10058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rgbClr val="0070C0">
                    <a:alpha val="7300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Text Box 14">
              <a:extLst>
                <a:ext uri="{FF2B5EF4-FFF2-40B4-BE49-F238E27FC236}">
                  <a16:creationId xmlns:a16="http://schemas.microsoft.com/office/drawing/2014/main" id="{CA91A503-FD1F-5C01-2CE3-E816A41D9B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136" y="1819276"/>
              <a:ext cx="1985355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138785" indent="-138785" defTabSz="914400" latinLnBrk="0">
                <a:lnSpc>
                  <a:spcPct val="110000"/>
                </a:lnSpc>
                <a:spcAft>
                  <a:spcPts val="300"/>
                </a:spcAft>
                <a:buClr>
                  <a:srgbClr val="59BDBB"/>
                </a:buClr>
                <a:buSzPct val="80000"/>
                <a:buFont typeface="Wingdings 2" pitchFamily="18" charset="2"/>
                <a:buChar char=""/>
                <a:defRPr sz="1250" spc="-80">
                  <a:ln>
                    <a:solidFill>
                      <a:srgbClr val="7593B5"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defRPr>
              </a:lvl1pPr>
              <a:lvl2pPr marL="457200" defTabSz="914400">
                <a:defRPr sz="1800"/>
              </a:lvl2pPr>
              <a:lvl3pPr marL="914400" defTabSz="914400">
                <a:defRPr sz="1800"/>
              </a:lvl3pPr>
              <a:lvl4pPr marL="1371600" defTabSz="914400">
                <a:defRPr sz="1800"/>
              </a:lvl4pPr>
              <a:lvl5pPr marL="1828800" defTabSz="914400">
                <a:defRPr sz="1800"/>
              </a:lvl5pPr>
              <a:lvl6pPr marL="2286000" defTabSz="914400">
                <a:defRPr sz="1800"/>
              </a:lvl6pPr>
              <a:lvl7pPr marL="2743200" defTabSz="914400">
                <a:defRPr sz="1800"/>
              </a:lvl7pPr>
              <a:lvl8pPr marL="3200400" defTabSz="914400">
                <a:defRPr sz="1800"/>
              </a:lvl8pPr>
              <a:lvl9pPr marL="3657600" defTabSz="914400">
                <a:defRPr sz="1800"/>
              </a:lvl9pPr>
            </a:lstStyle>
            <a:p>
              <a:pPr marL="0" indent="0" algn="ctr" latinLnBrk="1">
                <a:lnSpc>
                  <a:spcPct val="100000"/>
                </a:lnSpc>
                <a:spcAft>
                  <a:spcPts val="0"/>
                </a:spcAft>
                <a:buClr>
                  <a:srgbClr val="C00000"/>
                </a:buClr>
                <a:buNone/>
                <a:defRPr/>
              </a:pPr>
              <a:r>
                <a:rPr lang="ko-KR" altLang="en-US" sz="1600" spc="0" dirty="0">
                  <a:ln>
                    <a:noFill/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기획수행체계</a:t>
              </a:r>
            </a:p>
          </p:txBody>
        </p:sp>
        <p:grpSp>
          <p:nvGrpSpPr>
            <p:cNvPr id="101" name="그룹 100">
              <a:extLst>
                <a:ext uri="{FF2B5EF4-FFF2-40B4-BE49-F238E27FC236}">
                  <a16:creationId xmlns:a16="http://schemas.microsoft.com/office/drawing/2014/main" id="{832BE5C9-7E71-225B-876A-2E3285CC10EB}"/>
                </a:ext>
              </a:extLst>
            </p:cNvPr>
            <p:cNvGrpSpPr/>
            <p:nvPr/>
          </p:nvGrpSpPr>
          <p:grpSpPr>
            <a:xfrm>
              <a:off x="1784648" y="2368675"/>
              <a:ext cx="3010384" cy="1855882"/>
              <a:chOff x="790488" y="2368675"/>
              <a:chExt cx="2238058" cy="1855882"/>
            </a:xfrm>
          </p:grpSpPr>
          <p:grpSp>
            <p:nvGrpSpPr>
              <p:cNvPr id="19" name="그룹 100">
                <a:extLst>
                  <a:ext uri="{FF2B5EF4-FFF2-40B4-BE49-F238E27FC236}">
                    <a16:creationId xmlns:a16="http://schemas.microsoft.com/office/drawing/2014/main" id="{B91C1B90-A561-A767-B205-C34F260D1BA7}"/>
                  </a:ext>
                </a:extLst>
              </p:cNvPr>
              <p:cNvGrpSpPr/>
              <p:nvPr/>
            </p:nvGrpSpPr>
            <p:grpSpPr>
              <a:xfrm>
                <a:off x="790488" y="2368675"/>
                <a:ext cx="2238058" cy="338856"/>
                <a:chOff x="4517491" y="3178924"/>
                <a:chExt cx="1130833" cy="324000"/>
              </a:xfrm>
            </p:grpSpPr>
            <p:sp>
              <p:nvSpPr>
                <p:cNvPr id="20" name="Text Box 358" descr="도식1">
                  <a:extLst>
                    <a:ext uri="{FF2B5EF4-FFF2-40B4-BE49-F238E27FC236}">
                      <a16:creationId xmlns:a16="http://schemas.microsoft.com/office/drawing/2014/main" id="{27C39045-64D8-3482-7A3B-AB0E3D8ECA7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517491" y="3178924"/>
                  <a:ext cx="1130833" cy="324000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gradFill flip="none" rotWithShape="1">
                  <a:gsLst>
                    <a:gs pos="0">
                      <a:srgbClr val="0067A7"/>
                    </a:gs>
                    <a:gs pos="100000">
                      <a:srgbClr val="00ADAF"/>
                    </a:gs>
                  </a:gsLst>
                  <a:lin ang="18000000" scaled="0"/>
                  <a:tileRect/>
                </a:gradFill>
                <a:ln w="12700" cap="rnd" cmpd="sng">
                  <a:noFill/>
                  <a:prstDash val="solid"/>
                  <a:headEnd type="none" w="lg" len="med"/>
                  <a:tailEnd type="none" w="lg" len="med"/>
                </a:ln>
                <a:effectLst>
                  <a:outerShdw blurRad="38100" dist="12700" dir="5400000" sx="99000" sy="99000" algn="t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wrap="none" tIns="180000"/>
                <a:lstStyle/>
                <a:p>
                  <a:pPr algn="ctr" fontAlgn="base" latinLnBrk="0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ko-KR" altLang="en-US" sz="1300" b="1" dirty="0"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  <p:sp>
              <p:nvSpPr>
                <p:cNvPr id="21" name="직각 삼각형 20">
                  <a:extLst>
                    <a:ext uri="{FF2B5EF4-FFF2-40B4-BE49-F238E27FC236}">
                      <a16:creationId xmlns:a16="http://schemas.microsoft.com/office/drawing/2014/main" id="{ED905986-72D1-BC09-CBBC-5E7851D9FAC2}"/>
                    </a:ext>
                  </a:extLst>
                </p:cNvPr>
                <p:cNvSpPr/>
                <p:nvPr/>
              </p:nvSpPr>
              <p:spPr bwMode="auto">
                <a:xfrm rot="16200000" flipH="1">
                  <a:off x="5336237" y="3188010"/>
                  <a:ext cx="321166" cy="303007"/>
                </a:xfrm>
                <a:prstGeom prst="rtTriangle">
                  <a:avLst/>
                </a:prstGeom>
                <a:gradFill flip="none" rotWithShape="1">
                  <a:gsLst>
                    <a:gs pos="26000">
                      <a:srgbClr val="0067A7"/>
                    </a:gs>
                    <a:gs pos="100000">
                      <a:srgbClr val="00ADA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1041942" latinLnBrk="0"/>
                  <a:endParaRPr lang="ko-KR" altLang="en-US" dirty="0">
                    <a:solidFill>
                      <a:prstClr val="black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  <p:sp>
              <p:nvSpPr>
                <p:cNvPr id="22" name="직각 삼각형 21">
                  <a:extLst>
                    <a:ext uri="{FF2B5EF4-FFF2-40B4-BE49-F238E27FC236}">
                      <a16:creationId xmlns:a16="http://schemas.microsoft.com/office/drawing/2014/main" id="{8B4AF158-979C-9809-E048-37E5A0373F17}"/>
                    </a:ext>
                  </a:extLst>
                </p:cNvPr>
                <p:cNvSpPr/>
                <p:nvPr/>
              </p:nvSpPr>
              <p:spPr bwMode="auto">
                <a:xfrm rot="5400000" flipH="1" flipV="1">
                  <a:off x="5336236" y="3188012"/>
                  <a:ext cx="321167" cy="303007"/>
                </a:xfrm>
                <a:prstGeom prst="rtTriangle">
                  <a:avLst/>
                </a:prstGeom>
                <a:gradFill flip="none" rotWithShape="1">
                  <a:gsLst>
                    <a:gs pos="0">
                      <a:schemeClr val="bg1">
                        <a:alpha val="50000"/>
                      </a:schemeClr>
                    </a:gs>
                    <a:gs pos="80000">
                      <a:schemeClr val="bg1">
                        <a:alpha val="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1041942" latinLnBrk="0"/>
                  <a:endParaRPr lang="ko-KR" altLang="en-US" dirty="0">
                    <a:solidFill>
                      <a:prstClr val="black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</p:grpSp>
          <p:sp>
            <p:nvSpPr>
              <p:cNvPr id="32" name="Text Box 358" descr="도식1">
                <a:extLst>
                  <a:ext uri="{FF2B5EF4-FFF2-40B4-BE49-F238E27FC236}">
                    <a16:creationId xmlns:a16="http://schemas.microsoft.com/office/drawing/2014/main" id="{824F13F3-C0D3-D0A5-EAE0-845AC7B82E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0488" y="2907736"/>
                <a:ext cx="2238056" cy="346344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50000"/>
                </a:schemeClr>
              </a:soli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21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36" name="Text Box 358" descr="도식1">
                <a:extLst>
                  <a:ext uri="{FF2B5EF4-FFF2-40B4-BE49-F238E27FC236}">
                    <a16:creationId xmlns:a16="http://schemas.microsoft.com/office/drawing/2014/main" id="{D6EF7794-4A65-839B-1B48-B60072654F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0489" y="3921316"/>
                <a:ext cx="2238057" cy="303241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21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93" name="Text Box 358" descr="도식1">
                <a:extLst>
                  <a:ext uri="{FF2B5EF4-FFF2-40B4-BE49-F238E27FC236}">
                    <a16:creationId xmlns:a16="http://schemas.microsoft.com/office/drawing/2014/main" id="{377A300D-1068-0027-F9A9-7CFDC0186E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90488" y="3427301"/>
                <a:ext cx="2238056" cy="346344"/>
              </a:xfrm>
              <a:prstGeom prst="round2SameRect">
                <a:avLst>
                  <a:gd name="adj1" fmla="val 0"/>
                  <a:gd name="adj2" fmla="val 0"/>
                </a:avLst>
              </a:prstGeom>
              <a:solidFill>
                <a:schemeClr val="bg1">
                  <a:lumMod val="85000"/>
                </a:schemeClr>
              </a:soli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21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C89DD631-2551-DCF5-9870-6FDED6F7F149}"/>
                </a:ext>
              </a:extLst>
            </p:cNvPr>
            <p:cNvSpPr txBox="1"/>
            <p:nvPr/>
          </p:nvSpPr>
          <p:spPr bwMode="auto">
            <a:xfrm>
              <a:off x="2677770" y="2406880"/>
              <a:ext cx="1224136" cy="267169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4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국토교통부</a:t>
              </a:r>
              <a:endParaRPr lang="ko-KR" altLang="en-US" sz="14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FAEA821D-6EDD-7C8B-E9D6-317FE3E2D503}"/>
                </a:ext>
              </a:extLst>
            </p:cNvPr>
            <p:cNvSpPr txBox="1"/>
            <p:nvPr/>
          </p:nvSpPr>
          <p:spPr bwMode="auto">
            <a:xfrm>
              <a:off x="1784648" y="2940137"/>
              <a:ext cx="3010380" cy="267169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3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국토교통과학기술진흥원</a:t>
              </a:r>
              <a:r>
                <a:rPr lang="en-US" altLang="ko-KR" sz="13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(KAIA)</a:t>
              </a:r>
              <a:endParaRPr lang="ko-KR" altLang="en-US" sz="13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308BB0B9-A757-72BA-D9B2-32136E2AD0C2}"/>
                </a:ext>
              </a:extLst>
            </p:cNvPr>
            <p:cNvSpPr txBox="1"/>
            <p:nvPr/>
          </p:nvSpPr>
          <p:spPr bwMode="auto">
            <a:xfrm>
              <a:off x="1784648" y="3462040"/>
              <a:ext cx="3010380" cy="267169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3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용역수행기관</a:t>
              </a:r>
              <a:r>
                <a:rPr lang="en-US" altLang="ko-KR" sz="13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3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와이젠글로벌</a:t>
              </a:r>
              <a:r>
                <a:rPr lang="en-US" altLang="ko-KR" sz="13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3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주</a:t>
              </a:r>
              <a:r>
                <a:rPr lang="en-US" altLang="ko-KR" sz="13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))</a:t>
              </a:r>
              <a:endPara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03E72B1A-0536-F9B8-5A3C-3F7FF4540254}"/>
                </a:ext>
              </a:extLst>
            </p:cNvPr>
            <p:cNvSpPr txBox="1"/>
            <p:nvPr/>
          </p:nvSpPr>
          <p:spPr bwMode="auto">
            <a:xfrm>
              <a:off x="1784648" y="3942473"/>
              <a:ext cx="3010380" cy="267169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ko-KR" altLang="en-US" sz="130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기획 분과위원회</a:t>
              </a:r>
              <a:endParaRPr lang="ko-KR" altLang="en-US" sz="13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13" name="Text Box 358" descr="도식1">
              <a:extLst>
                <a:ext uri="{FF2B5EF4-FFF2-40B4-BE49-F238E27FC236}">
                  <a16:creationId xmlns:a16="http://schemas.microsoft.com/office/drawing/2014/main" id="{B5B6BC02-96FD-8EE4-6B10-770AE679B7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170" y="5294494"/>
              <a:ext cx="2736304" cy="106575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outerShdw blurRad="38100" dist="12700" dir="5400000" sx="99000" sy="99000" algn="t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46800" anchor="ctr"/>
            <a:lstStyle/>
            <a:p>
              <a:pPr algn="just"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(1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TBM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시스템 엔지니어링 기술</a:t>
              </a:r>
              <a:endParaRPr kumimoji="1" lang="en-US" altLang="ko-KR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just"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(2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재활용 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검사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진단 기술</a:t>
              </a:r>
              <a:endParaRPr kumimoji="1" lang="en-US" altLang="ko-KR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just"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(3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수요기반 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핵심부품 </a:t>
              </a:r>
              <a:r>
                <a:rPr kumimoji="1" lang="ko-KR" altLang="en-US" sz="10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기술</a:t>
              </a:r>
              <a:endParaRPr kumimoji="1" lang="en-US" altLang="ko-KR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just"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(4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TBM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장비 </a:t>
              </a:r>
              <a:r>
                <a:rPr kumimoji="1" lang="ko-KR" altLang="en-US" sz="10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완성차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통합 기술</a:t>
              </a:r>
            </a:p>
          </p:txBody>
        </p:sp>
        <p:sp>
          <p:nvSpPr>
            <p:cNvPr id="114" name="Text Box 358" descr="도식1">
              <a:extLst>
                <a:ext uri="{FF2B5EF4-FFF2-40B4-BE49-F238E27FC236}">
                  <a16:creationId xmlns:a16="http://schemas.microsoft.com/office/drawing/2014/main" id="{CF6CEAEA-3486-8018-D360-E41B489EA3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8825" y="5294492"/>
              <a:ext cx="2736304" cy="1065755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outerShdw blurRad="38100" dist="12700" dir="5400000" sx="99000" sy="99000" algn="t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46800" anchor="ctr"/>
            <a:lstStyle/>
            <a:p>
              <a:pPr algn="just"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(5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TBM 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첨단 시공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운영 기술</a:t>
              </a:r>
              <a:endParaRPr kumimoji="1" lang="en-US" altLang="ko-KR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just" fontAlgn="base" latinLnBrk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(6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</a:t>
              </a:r>
              <a:r>
                <a:rPr kumimoji="1" lang="ko-KR" altLang="en-US" sz="10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kumimoji="1" lang="ko-KR" altLang="en-US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kumimoji="1" lang="en-US" altLang="ko-KR" sz="10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kumimoji="1" lang="ko-KR" altLang="en-US" sz="10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현장실증</a:t>
              </a:r>
              <a:endParaRPr kumimoji="1" lang="ko-KR" altLang="en-US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cxnSp>
          <p:nvCxnSpPr>
            <p:cNvPr id="122" name="연결선: 꺾임 121">
              <a:extLst>
                <a:ext uri="{FF2B5EF4-FFF2-40B4-BE49-F238E27FC236}">
                  <a16:creationId xmlns:a16="http://schemas.microsoft.com/office/drawing/2014/main" id="{9FA29DE2-BF58-49ED-8592-6018F991D883}"/>
                </a:ext>
              </a:extLst>
            </p:cNvPr>
            <p:cNvCxnSpPr>
              <a:cxnSpLocks/>
              <a:stCxn id="105" idx="3"/>
              <a:endCxn id="112" idx="2"/>
            </p:cNvCxnSpPr>
            <p:nvPr/>
          </p:nvCxnSpPr>
          <p:spPr>
            <a:xfrm rot="5400000" flipH="1" flipV="1">
              <a:off x="2366453" y="3678511"/>
              <a:ext cx="392254" cy="1454517"/>
            </a:xfrm>
            <a:prstGeom prst="bentConnector3">
              <a:avLst>
                <a:gd name="adj1" fmla="val 47571"/>
              </a:avLst>
            </a:prstGeom>
            <a:ln>
              <a:solidFill>
                <a:schemeClr val="tx2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연결선: 꺾임 123">
              <a:extLst>
                <a:ext uri="{FF2B5EF4-FFF2-40B4-BE49-F238E27FC236}">
                  <a16:creationId xmlns:a16="http://schemas.microsoft.com/office/drawing/2014/main" id="{32E2DE85-ECC4-CD0F-92AB-85288AAA31A0}"/>
                </a:ext>
              </a:extLst>
            </p:cNvPr>
            <p:cNvCxnSpPr>
              <a:cxnSpLocks/>
              <a:stCxn id="106" idx="3"/>
              <a:endCxn id="36" idx="1"/>
            </p:cNvCxnSpPr>
            <p:nvPr/>
          </p:nvCxnSpPr>
          <p:spPr>
            <a:xfrm rot="16200000" flipV="1">
              <a:off x="3824741" y="3689659"/>
              <a:ext cx="377339" cy="1447136"/>
            </a:xfrm>
            <a:prstGeom prst="bentConnector3">
              <a:avLst>
                <a:gd name="adj1" fmla="val 53365"/>
              </a:avLst>
            </a:prstGeom>
            <a:ln>
              <a:solidFill>
                <a:schemeClr val="tx2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 Box 358" descr="도식1">
              <a:extLst>
                <a:ext uri="{FF2B5EF4-FFF2-40B4-BE49-F238E27FC236}">
                  <a16:creationId xmlns:a16="http://schemas.microsoft.com/office/drawing/2014/main" id="{AB330E56-DF49-E928-8EF7-0AE1BCA3B7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170" y="4601896"/>
              <a:ext cx="2736305" cy="699312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accent1">
                <a:lumMod val="75000"/>
              </a:schemeClr>
            </a:solidFill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outerShdw blurRad="38100" dist="12700" dir="5400000" sx="99000" sy="99000" algn="t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46800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300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kumimoji="1" lang="ko-KR" altLang="en-US" sz="1300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중점영역 </a:t>
              </a:r>
              <a:r>
                <a:rPr kumimoji="1" lang="en-US" altLang="ko-KR" sz="1300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1)</a:t>
              </a: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300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Rebuilding</a:t>
              </a:r>
              <a:r>
                <a:rPr kumimoji="1" lang="ko-KR" altLang="en-US" sz="1300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핵심기술</a:t>
              </a:r>
            </a:p>
          </p:txBody>
        </p:sp>
        <p:sp>
          <p:nvSpPr>
            <p:cNvPr id="106" name="Text Box 358" descr="도식1">
              <a:extLst>
                <a:ext uri="{FF2B5EF4-FFF2-40B4-BE49-F238E27FC236}">
                  <a16:creationId xmlns:a16="http://schemas.microsoft.com/office/drawing/2014/main" id="{D4EFDC56-14BF-54FC-0425-B7B73559AC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8825" y="4601896"/>
              <a:ext cx="2736305" cy="699312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accent1">
                <a:lumMod val="75000"/>
              </a:schemeClr>
            </a:solidFill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outerShdw blurRad="38100" dist="12700" dir="5400000" sx="99000" sy="99000" algn="t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46800" anchor="ctr"/>
            <a:lstStyle/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kumimoji="1" lang="ko-KR" altLang="en-US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중점영역 </a:t>
              </a:r>
              <a:r>
                <a:rPr kumimoji="1" lang="en-US" altLang="ko-KR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2)</a:t>
              </a: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kumimoji="1" lang="ko-KR" altLang="en-US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첨단 시공</a:t>
              </a:r>
              <a:r>
                <a:rPr kumimoji="1" lang="en-US" altLang="ko-KR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kumimoji="1" lang="ko-KR" altLang="en-US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운영기술</a:t>
              </a:r>
              <a:endParaRPr kumimoji="1" lang="en-US" altLang="ko-KR" sz="130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30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개발 및 현장실증</a:t>
              </a:r>
              <a:endParaRPr kumimoji="1" lang="ko-KR" altLang="en-US" sz="1300" dirty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1037756F-E53B-3150-75FD-0993363B7C10}"/>
              </a:ext>
            </a:extLst>
          </p:cNvPr>
          <p:cNvSpPr/>
          <p:nvPr/>
        </p:nvSpPr>
        <p:spPr>
          <a:xfrm>
            <a:off x="6271824" y="1844824"/>
            <a:ext cx="2622913" cy="307317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실증계획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2B08600-2051-D462-BFA4-66841DA628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48872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14</a:t>
            </a:fld>
            <a:endParaRPr lang="ko-KR" altLang="en-US" dirty="0"/>
          </a:p>
        </p:txBody>
      </p:sp>
      <p:sp>
        <p:nvSpPr>
          <p:cNvPr id="9" name="Text Box 14">
            <a:extLst>
              <a:ext uri="{FF2B5EF4-FFF2-40B4-BE49-F238E27FC236}">
                <a16:creationId xmlns:a16="http://schemas.microsoft.com/office/drawing/2014/main" id="{3D611486-FD85-454C-8CEE-F6153459B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9832" y="2234710"/>
            <a:ext cx="4033108" cy="43008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44000">
              <a:lnSpc>
                <a:spcPct val="120000"/>
              </a:lnSpc>
              <a:buClr>
                <a:srgbClr val="C00000"/>
              </a:buClr>
              <a:defRPr/>
            </a:pPr>
            <a:r>
              <a:rPr lang="ko-KR" altLang="en-US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국가철도공단의 공사 예정부지</a:t>
            </a:r>
            <a:r>
              <a:rPr lang="en-US" altLang="ko-KR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300" spc="-13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동좌터널</a:t>
            </a:r>
            <a:r>
              <a:rPr lang="en-US" altLang="ko-KR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</a:t>
            </a:r>
            <a:r>
              <a:rPr lang="ko-KR" altLang="en-US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제공</a:t>
            </a:r>
            <a:r>
              <a:rPr lang="en-US" altLang="ko-KR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안</a:t>
            </a:r>
            <a:r>
              <a:rPr lang="en-US" altLang="ko-KR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에 기초하여 </a:t>
            </a:r>
            <a:endParaRPr lang="en-US" altLang="ko-KR" sz="1300" spc="-13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indent="-144000">
              <a:lnSpc>
                <a:spcPct val="120000"/>
              </a:lnSpc>
              <a:buClr>
                <a:srgbClr val="C00000"/>
              </a:buClr>
              <a:defRPr/>
            </a:pPr>
            <a:r>
              <a:rPr lang="ko-KR" altLang="en-US" sz="1300" spc="-13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연구개발 계획 내 시범 실증 계획 수립 및 구체화</a:t>
            </a:r>
            <a:endParaRPr lang="en-US" altLang="ko-KR" sz="1300" spc="-90" dirty="0">
              <a:ln>
                <a:noFill/>
              </a:ln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26" name="그림 25" descr="007.png">
            <a:extLst>
              <a:ext uri="{FF2B5EF4-FFF2-40B4-BE49-F238E27FC236}">
                <a16:creationId xmlns:a16="http://schemas.microsoft.com/office/drawing/2014/main" id="{E74F6A15-6C8D-4623-94FD-8DB1E1FD491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92940" y="2242502"/>
            <a:ext cx="191522" cy="180000"/>
          </a:xfrm>
          <a:prstGeom prst="rect">
            <a:avLst/>
          </a:prstGeom>
        </p:spPr>
      </p:pic>
      <p:grpSp>
        <p:nvGrpSpPr>
          <p:cNvPr id="27" name="그룹 26">
            <a:extLst>
              <a:ext uri="{FF2B5EF4-FFF2-40B4-BE49-F238E27FC236}">
                <a16:creationId xmlns:a16="http://schemas.microsoft.com/office/drawing/2014/main" id="{97A34952-B9C3-4B8A-9D7B-F0E737156F72}"/>
              </a:ext>
            </a:extLst>
          </p:cNvPr>
          <p:cNvGrpSpPr/>
          <p:nvPr/>
        </p:nvGrpSpPr>
        <p:grpSpPr>
          <a:xfrm>
            <a:off x="5492940" y="2720049"/>
            <a:ext cx="4412225" cy="3744000"/>
            <a:chOff x="539304" y="2718468"/>
            <a:chExt cx="4412225" cy="3744000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6CF1D8C6-C96A-435D-A593-73BF3DCC7624}"/>
                </a:ext>
              </a:extLst>
            </p:cNvPr>
            <p:cNvSpPr/>
            <p:nvPr/>
          </p:nvSpPr>
          <p:spPr>
            <a:xfrm>
              <a:off x="539304" y="2718468"/>
              <a:ext cx="4320000" cy="3744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2">
                  <a:lumMod val="40000"/>
                  <a:lumOff val="6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pic>
          <p:nvPicPr>
            <p:cNvPr id="30" name="Picture 1">
              <a:extLst>
                <a:ext uri="{FF2B5EF4-FFF2-40B4-BE49-F238E27FC236}">
                  <a16:creationId xmlns:a16="http://schemas.microsoft.com/office/drawing/2014/main" id="{11530B35-F22D-4046-9E10-D412246C8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9652" b="6522"/>
            <a:stretch>
              <a:fillRect/>
            </a:stretch>
          </p:blipFill>
          <p:spPr>
            <a:xfrm>
              <a:off x="690553" y="3523855"/>
              <a:ext cx="3989331" cy="1847780"/>
            </a:xfrm>
            <a:prstGeom prst="rect">
              <a:avLst/>
            </a:prstGeom>
            <a:noFill/>
            <a:ln>
              <a:noFill/>
            </a:ln>
            <a:effectLst/>
          </p:spPr>
        </p:pic>
        <p:pic>
          <p:nvPicPr>
            <p:cNvPr id="33" name="Picture 3">
              <a:extLst>
                <a:ext uri="{FF2B5EF4-FFF2-40B4-BE49-F238E27FC236}">
                  <a16:creationId xmlns:a16="http://schemas.microsoft.com/office/drawing/2014/main" id="{E5594822-7C13-4562-9665-61F0FDED5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grayscl/>
            </a:blip>
            <a:stretch>
              <a:fillRect/>
            </a:stretch>
          </p:blipFill>
          <p:spPr>
            <a:xfrm>
              <a:off x="700039" y="5098555"/>
              <a:ext cx="3982018" cy="1266239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35" name="Text Box 14">
              <a:extLst>
                <a:ext uri="{FF2B5EF4-FFF2-40B4-BE49-F238E27FC236}">
                  <a16:creationId xmlns:a16="http://schemas.microsoft.com/office/drawing/2014/main" id="{47485E1B-9C3B-45C2-9DDC-9E38A73746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643" y="2824637"/>
              <a:ext cx="4403886" cy="72297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5725" indent="-85725" latinLnBrk="1">
                <a:lnSpc>
                  <a:spcPct val="110000"/>
                </a:lnSpc>
                <a:buClr>
                  <a:schemeClr val="accent5"/>
                </a:buClr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시범사업 가능 대상 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: 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문경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~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김천 철도건설 사업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(‘25.6.11 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기본계획 고시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)</a:t>
              </a:r>
            </a:p>
            <a:p>
              <a:pPr marL="85725" indent="-85725" latinLnBrk="1">
                <a:lnSpc>
                  <a:spcPct val="110000"/>
                </a:lnSpc>
                <a:buClr>
                  <a:schemeClr val="accent5"/>
                </a:buClr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구조물 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: </a:t>
              </a:r>
              <a:r>
                <a:rPr lang="ko-KR" altLang="en-US" sz="1200" spc="-100" dirty="0" err="1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동좌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1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터널 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(L=320m : 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김천시 </a:t>
              </a:r>
              <a:r>
                <a:rPr lang="ko-KR" altLang="en-US" sz="1200" spc="-100" dirty="0" err="1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어모면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</a:t>
              </a:r>
              <a:r>
                <a:rPr lang="ko-KR" altLang="en-US" sz="1200" spc="-100" dirty="0" err="1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동좌리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산 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5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번지 일원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) </a:t>
              </a:r>
            </a:p>
            <a:p>
              <a:pPr marL="85725" indent="-85725" latinLnBrk="1">
                <a:lnSpc>
                  <a:spcPct val="110000"/>
                </a:lnSpc>
                <a:buClr>
                  <a:schemeClr val="accent5"/>
                </a:buClr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공사비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/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기간 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: 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대상 사업 사업비 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+ R&amp;D 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사업비</a:t>
              </a:r>
              <a:r>
                <a:rPr lang="en-US" altLang="ko-KR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 / 20</a:t>
              </a:r>
              <a:r>
                <a:rPr lang="ko-KR" altLang="en-US" sz="1200" spc="-100" dirty="0">
                  <a:latin typeface="KoPubWorld돋움체 Medium" panose="00000600000000000000" pitchFamily="2" charset="-127"/>
                  <a:ea typeface="KoPubWorld돋움체 Medium" panose="00000600000000000000" pitchFamily="2" charset="-127"/>
                  <a:cs typeface="KoPubWorld돋움체 Medium" panose="00000600000000000000" pitchFamily="2" charset="-127"/>
                </a:rPr>
                <a:t>개월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4C40A80-77DE-FE8B-CBCB-5725BC7E5DF0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7946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E0A8DD-6DD9-66D0-45AF-A5AF1B39D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3831A4D5-2234-5F14-ED1B-DFBC4E8AFD3E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4.1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목표의 적절성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(2)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" name="Text Box 14">
            <a:extLst>
              <a:ext uri="{FF2B5EF4-FFF2-40B4-BE49-F238E27FC236}">
                <a16:creationId xmlns:a16="http://schemas.microsoft.com/office/drawing/2014/main" id="{D3C74320-2071-BDBB-8C13-2EF5DDDC0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480" y="1014536"/>
            <a:ext cx="1564639" cy="41907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2800" b="1" spc="0" dirty="0">
                <a:solidFill>
                  <a:srgbClr val="0060A8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VISION.</a:t>
            </a:r>
            <a:endParaRPr lang="ko-KR" altLang="en-US" sz="2800" b="1" spc="0" dirty="0">
              <a:solidFill>
                <a:srgbClr val="0060A8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6" name="그림 15" descr="003.png">
            <a:extLst>
              <a:ext uri="{FF2B5EF4-FFF2-40B4-BE49-F238E27FC236}">
                <a16:creationId xmlns:a16="http://schemas.microsoft.com/office/drawing/2014/main" id="{D0FF7EAD-D8EA-EAA1-9AB3-72BD642A995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b="36273"/>
          <a:stretch>
            <a:fillRect/>
          </a:stretch>
        </p:blipFill>
        <p:spPr>
          <a:xfrm>
            <a:off x="8121352" y="1105494"/>
            <a:ext cx="1368152" cy="808031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71CB3D7B-B6BA-4C5B-B59B-7C315903F2D9}"/>
              </a:ext>
            </a:extLst>
          </p:cNvPr>
          <p:cNvGrpSpPr/>
          <p:nvPr/>
        </p:nvGrpSpPr>
        <p:grpSpPr>
          <a:xfrm>
            <a:off x="344488" y="1409692"/>
            <a:ext cx="9216464" cy="4827620"/>
            <a:chOff x="344488" y="1409692"/>
            <a:chExt cx="9216464" cy="5115652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754D109F-5A38-9016-88F2-0A7F0D1E1EF8}"/>
                </a:ext>
              </a:extLst>
            </p:cNvPr>
            <p:cNvSpPr/>
            <p:nvPr/>
          </p:nvSpPr>
          <p:spPr>
            <a:xfrm>
              <a:off x="1595677" y="2579243"/>
              <a:ext cx="7913690" cy="10865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2000" b="1" spc="-5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2DA94BFA-15DF-1233-D4F4-AE6964558736}"/>
                </a:ext>
              </a:extLst>
            </p:cNvPr>
            <p:cNvSpPr/>
            <p:nvPr/>
          </p:nvSpPr>
          <p:spPr>
            <a:xfrm>
              <a:off x="1595677" y="3746948"/>
              <a:ext cx="7913690" cy="124549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2000" b="1" spc="-5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13AAEBD4-6EB7-C86E-BA68-3635BD66A227}"/>
                </a:ext>
              </a:extLst>
            </p:cNvPr>
            <p:cNvSpPr/>
            <p:nvPr/>
          </p:nvSpPr>
          <p:spPr>
            <a:xfrm>
              <a:off x="404261" y="1792288"/>
              <a:ext cx="9097478" cy="7009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7EC7211A-6B9A-1ABC-CB4F-0F4B237452FB}"/>
                </a:ext>
              </a:extLst>
            </p:cNvPr>
            <p:cNvSpPr/>
            <p:nvPr/>
          </p:nvSpPr>
          <p:spPr>
            <a:xfrm rot="16200000" flipH="1">
              <a:off x="4873528" y="-2561047"/>
              <a:ext cx="158944" cy="9114704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5C4D53F1-FD9B-9FA5-3DC3-9D546E4E8E01}"/>
                </a:ext>
              </a:extLst>
            </p:cNvPr>
            <p:cNvSpPr/>
            <p:nvPr/>
          </p:nvSpPr>
          <p:spPr>
            <a:xfrm>
              <a:off x="354255" y="1409692"/>
              <a:ext cx="9206697" cy="503833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1" name="Text Box 14">
              <a:extLst>
                <a:ext uri="{FF2B5EF4-FFF2-40B4-BE49-F238E27FC236}">
                  <a16:creationId xmlns:a16="http://schemas.microsoft.com/office/drawing/2014/main" id="{695389AA-6196-54DE-5342-B927115731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1459" y="1520282"/>
              <a:ext cx="7632288" cy="34339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Clr>
                  <a:srgbClr val="C00000"/>
                </a:buClr>
                <a:defRPr/>
              </a:pPr>
              <a:r>
                <a:rPr lang="ko-KR" altLang="en-US" sz="2000" dirty="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국내 대심도 인프라 건설 기술 주도권 확보</a:t>
              </a:r>
              <a:endParaRPr lang="ko-KR" altLang="en-US" sz="2000" spc="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grpSp>
          <p:nvGrpSpPr>
            <p:cNvPr id="25" name="그룹 100">
              <a:extLst>
                <a:ext uri="{FF2B5EF4-FFF2-40B4-BE49-F238E27FC236}">
                  <a16:creationId xmlns:a16="http://schemas.microsoft.com/office/drawing/2014/main" id="{13ECEC51-B520-AEEB-FA22-EE2F63ACF7C8}"/>
                </a:ext>
              </a:extLst>
            </p:cNvPr>
            <p:cNvGrpSpPr/>
            <p:nvPr/>
          </p:nvGrpSpPr>
          <p:grpSpPr>
            <a:xfrm>
              <a:off x="344488" y="3746977"/>
              <a:ext cx="1260000" cy="1245470"/>
              <a:chOff x="5031656" y="3178924"/>
              <a:chExt cx="616668" cy="324000"/>
            </a:xfrm>
          </p:grpSpPr>
          <p:sp>
            <p:nvSpPr>
              <p:cNvPr id="26" name="Text Box 358" descr="도식1">
                <a:extLst>
                  <a:ext uri="{FF2B5EF4-FFF2-40B4-BE49-F238E27FC236}">
                    <a16:creationId xmlns:a16="http://schemas.microsoft.com/office/drawing/2014/main" id="{CA879E14-787A-C8D5-6064-668E1AD816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31656" y="3178924"/>
                <a:ext cx="616668" cy="324000"/>
              </a:xfrm>
              <a:prstGeom prst="round2SameRect">
                <a:avLst>
                  <a:gd name="adj1" fmla="val 0"/>
                  <a:gd name="adj2" fmla="val 0"/>
                </a:avLst>
              </a:prstGeom>
              <a:gradFill flip="none" rotWithShape="1">
                <a:gsLst>
                  <a:gs pos="0">
                    <a:srgbClr val="0067A7"/>
                  </a:gs>
                  <a:gs pos="100000">
                    <a:srgbClr val="00ADAF"/>
                  </a:gs>
                </a:gsLst>
                <a:lin ang="18000000" scaled="0"/>
                <a:tileRect/>
              </a:gra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6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27" name="직각 삼각형 26">
                <a:extLst>
                  <a:ext uri="{FF2B5EF4-FFF2-40B4-BE49-F238E27FC236}">
                    <a16:creationId xmlns:a16="http://schemas.microsoft.com/office/drawing/2014/main" id="{D1BA80B4-2F42-CFA8-D56B-2FC947B3A602}"/>
                  </a:ext>
                </a:extLst>
              </p:cNvPr>
              <p:cNvSpPr/>
              <p:nvPr/>
            </p:nvSpPr>
            <p:spPr bwMode="auto">
              <a:xfrm rot="16200000" flipH="1">
                <a:off x="5336237" y="3188008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26000">
                    <a:srgbClr val="0067A7"/>
                  </a:gs>
                  <a:gs pos="100000">
                    <a:srgbClr val="00ADAF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28" name="직각 삼각형 27">
                <a:extLst>
                  <a:ext uri="{FF2B5EF4-FFF2-40B4-BE49-F238E27FC236}">
                    <a16:creationId xmlns:a16="http://schemas.microsoft.com/office/drawing/2014/main" id="{7543AA53-1379-1B0A-92BB-C7F39F05FFAA}"/>
                  </a:ext>
                </a:extLst>
              </p:cNvPr>
              <p:cNvSpPr/>
              <p:nvPr/>
            </p:nvSpPr>
            <p:spPr bwMode="auto">
              <a:xfrm rot="5400000" flipH="1" flipV="1">
                <a:off x="5336237" y="3188007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bg1">
                      <a:alpha val="50000"/>
                    </a:schemeClr>
                  </a:gs>
                  <a:gs pos="80000">
                    <a:schemeClr val="bg1">
                      <a:alpha val="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9C707FB9-5C1C-CB7F-B0A5-AABCC13DFC4A}"/>
                  </a:ext>
                </a:extLst>
              </p:cNvPr>
              <p:cNvSpPr/>
              <p:nvPr/>
            </p:nvSpPr>
            <p:spPr>
              <a:xfrm>
                <a:off x="5055482" y="3295162"/>
                <a:ext cx="569018" cy="70670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 defTabSz="1008035" fontAlgn="base" latinLnBrk="0">
                  <a:defRPr/>
                </a:pPr>
                <a:r>
                  <a:rPr lang="ko-KR" altLang="en-US" sz="16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성과지표</a:t>
                </a:r>
                <a:endParaRPr lang="ko-KR" altLang="en-US" sz="16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47B5E4B5-CEF5-2A5B-6003-FAFCAD000EDD}"/>
                </a:ext>
              </a:extLst>
            </p:cNvPr>
            <p:cNvSpPr/>
            <p:nvPr/>
          </p:nvSpPr>
          <p:spPr>
            <a:xfrm>
              <a:off x="1681941" y="5064454"/>
              <a:ext cx="7807563" cy="7137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20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grpSp>
          <p:nvGrpSpPr>
            <p:cNvPr id="31" name="그룹 100">
              <a:extLst>
                <a:ext uri="{FF2B5EF4-FFF2-40B4-BE49-F238E27FC236}">
                  <a16:creationId xmlns:a16="http://schemas.microsoft.com/office/drawing/2014/main" id="{8F455072-17BF-1BFE-0235-D4503C314FCE}"/>
                </a:ext>
              </a:extLst>
            </p:cNvPr>
            <p:cNvGrpSpPr/>
            <p:nvPr/>
          </p:nvGrpSpPr>
          <p:grpSpPr>
            <a:xfrm>
              <a:off x="344488" y="5081512"/>
              <a:ext cx="1260000" cy="720000"/>
              <a:chOff x="5031656" y="3178924"/>
              <a:chExt cx="616668" cy="324000"/>
            </a:xfrm>
          </p:grpSpPr>
          <p:sp>
            <p:nvSpPr>
              <p:cNvPr id="33" name="Text Box 358" descr="도식1">
                <a:extLst>
                  <a:ext uri="{FF2B5EF4-FFF2-40B4-BE49-F238E27FC236}">
                    <a16:creationId xmlns:a16="http://schemas.microsoft.com/office/drawing/2014/main" id="{E43A81C4-E51F-BE60-CBAB-E9C88673BC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31656" y="3178924"/>
                <a:ext cx="616668" cy="324000"/>
              </a:xfrm>
              <a:prstGeom prst="round2SameRect">
                <a:avLst>
                  <a:gd name="adj1" fmla="val 0"/>
                  <a:gd name="adj2" fmla="val 0"/>
                </a:avLst>
              </a:prstGeom>
              <a:gradFill flip="none" rotWithShape="1">
                <a:gsLst>
                  <a:gs pos="0">
                    <a:srgbClr val="0067A7"/>
                  </a:gs>
                  <a:gs pos="100000">
                    <a:srgbClr val="00ADAF"/>
                  </a:gs>
                </a:gsLst>
                <a:lin ang="18000000" scaled="0"/>
                <a:tileRect/>
              </a:gra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6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35" name="직각 삼각형 34">
                <a:extLst>
                  <a:ext uri="{FF2B5EF4-FFF2-40B4-BE49-F238E27FC236}">
                    <a16:creationId xmlns:a16="http://schemas.microsoft.com/office/drawing/2014/main" id="{A7F1BA3B-5621-6465-8692-A89B0B37A6A2}"/>
                  </a:ext>
                </a:extLst>
              </p:cNvPr>
              <p:cNvSpPr/>
              <p:nvPr/>
            </p:nvSpPr>
            <p:spPr bwMode="auto">
              <a:xfrm rot="16200000" flipH="1">
                <a:off x="5336237" y="3188008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26000">
                    <a:srgbClr val="0067A7"/>
                  </a:gs>
                  <a:gs pos="100000">
                    <a:srgbClr val="00ADAF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39" name="직각 삼각형 38">
                <a:extLst>
                  <a:ext uri="{FF2B5EF4-FFF2-40B4-BE49-F238E27FC236}">
                    <a16:creationId xmlns:a16="http://schemas.microsoft.com/office/drawing/2014/main" id="{B65D3C3A-F815-DDCB-358D-A4113B8A8CD5}"/>
                  </a:ext>
                </a:extLst>
              </p:cNvPr>
              <p:cNvSpPr/>
              <p:nvPr/>
            </p:nvSpPr>
            <p:spPr bwMode="auto">
              <a:xfrm rot="5400000" flipH="1" flipV="1">
                <a:off x="5336237" y="3188007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bg1">
                      <a:alpha val="50000"/>
                    </a:schemeClr>
                  </a:gs>
                  <a:gs pos="80000">
                    <a:schemeClr val="bg1">
                      <a:alpha val="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40" name="직사각형 39">
                <a:extLst>
                  <a:ext uri="{FF2B5EF4-FFF2-40B4-BE49-F238E27FC236}">
                    <a16:creationId xmlns:a16="http://schemas.microsoft.com/office/drawing/2014/main" id="{63BBF162-318B-FFB4-4494-9C78A909AF1F}"/>
                  </a:ext>
                </a:extLst>
              </p:cNvPr>
              <p:cNvSpPr/>
              <p:nvPr/>
            </p:nvSpPr>
            <p:spPr>
              <a:xfrm>
                <a:off x="5055482" y="3291064"/>
                <a:ext cx="569018" cy="1107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 defTabSz="1008035" fontAlgn="base" latinLnBrk="0">
                  <a:defRPr/>
                </a:pPr>
                <a:r>
                  <a:rPr lang="ko-KR" altLang="en-US" sz="16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중점분야</a:t>
                </a:r>
              </a:p>
            </p:txBody>
          </p:sp>
        </p:grp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40D14D5E-91CA-62CD-78B3-4049F55E8CDA}"/>
                </a:ext>
              </a:extLst>
            </p:cNvPr>
            <p:cNvGrpSpPr/>
            <p:nvPr/>
          </p:nvGrpSpPr>
          <p:grpSpPr>
            <a:xfrm>
              <a:off x="1720858" y="3806800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63" name="Text Box 358" descr="도식1">
                <a:extLst>
                  <a:ext uri="{FF2B5EF4-FFF2-40B4-BE49-F238E27FC236}">
                    <a16:creationId xmlns:a16="http://schemas.microsoft.com/office/drawing/2014/main" id="{543D6A2E-00B0-A089-03D4-20A5CB0985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id="{7E80763F-2211-49C6-C04E-FFAA4ACBC5B9}"/>
                  </a:ext>
                </a:extLst>
              </p:cNvPr>
              <p:cNvSpPr/>
              <p:nvPr/>
            </p:nvSpPr>
            <p:spPr>
              <a:xfrm>
                <a:off x="2051649" y="5022546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05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중단면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(8m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급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) TBM </a:t>
                </a:r>
                <a:r>
                  <a:rPr lang="ko-KR" altLang="en-US" sz="105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재제작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</a:t>
                </a:r>
                <a:r>
                  <a:rPr lang="ko-KR" altLang="en-US" sz="105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완성차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제작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건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)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id="{E6607FA8-D6D7-AFC6-7B94-0D012D2B7C69}"/>
                </a:ext>
              </a:extLst>
            </p:cNvPr>
            <p:cNvGrpSpPr/>
            <p:nvPr/>
          </p:nvGrpSpPr>
          <p:grpSpPr>
            <a:xfrm>
              <a:off x="344488" y="5859337"/>
              <a:ext cx="9164878" cy="666007"/>
              <a:chOff x="344488" y="5887293"/>
              <a:chExt cx="9164878" cy="540006"/>
            </a:xfrm>
          </p:grpSpPr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9EAB82C9-0FE7-D390-BCC2-CF1E06E06B35}"/>
                  </a:ext>
                </a:extLst>
              </p:cNvPr>
              <p:cNvSpPr/>
              <p:nvPr/>
            </p:nvSpPr>
            <p:spPr>
              <a:xfrm>
                <a:off x="1701803" y="5887293"/>
                <a:ext cx="7807563" cy="54000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/>
                <a:endParaRPr lang="ko-KR" altLang="en-US" sz="2000" b="1" spc="-50"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grpSp>
            <p:nvGrpSpPr>
              <p:cNvPr id="67" name="그룹 100">
                <a:extLst>
                  <a:ext uri="{FF2B5EF4-FFF2-40B4-BE49-F238E27FC236}">
                    <a16:creationId xmlns:a16="http://schemas.microsoft.com/office/drawing/2014/main" id="{0EEB973C-9ACA-642B-4DC9-5E5A9094AE5F}"/>
                  </a:ext>
                </a:extLst>
              </p:cNvPr>
              <p:cNvGrpSpPr/>
              <p:nvPr/>
            </p:nvGrpSpPr>
            <p:grpSpPr>
              <a:xfrm>
                <a:off x="344488" y="5887298"/>
                <a:ext cx="1260000" cy="540001"/>
                <a:chOff x="5031656" y="3178921"/>
                <a:chExt cx="616668" cy="324000"/>
              </a:xfrm>
            </p:grpSpPr>
            <p:sp>
              <p:nvSpPr>
                <p:cNvPr id="68" name="Text Box 358" descr="도식1">
                  <a:extLst>
                    <a:ext uri="{FF2B5EF4-FFF2-40B4-BE49-F238E27FC236}">
                      <a16:creationId xmlns:a16="http://schemas.microsoft.com/office/drawing/2014/main" id="{B8638F63-E5C0-C970-6EE6-A07FEC6553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31656" y="3178921"/>
                  <a:ext cx="616668" cy="324000"/>
                </a:xfrm>
                <a:prstGeom prst="round2SameRect">
                  <a:avLst>
                    <a:gd name="adj1" fmla="val 0"/>
                    <a:gd name="adj2" fmla="val 0"/>
                  </a:avLst>
                </a:prstGeom>
                <a:gradFill flip="none" rotWithShape="1">
                  <a:gsLst>
                    <a:gs pos="0">
                      <a:srgbClr val="0067A7"/>
                    </a:gs>
                    <a:gs pos="100000">
                      <a:srgbClr val="00ADAF"/>
                    </a:gs>
                  </a:gsLst>
                  <a:lin ang="18000000" scaled="0"/>
                  <a:tileRect/>
                </a:gradFill>
                <a:ln w="12700" cap="rnd" cmpd="sng">
                  <a:noFill/>
                  <a:prstDash val="solid"/>
                  <a:headEnd type="none" w="lg" len="med"/>
                  <a:tailEnd type="none" w="lg" len="med"/>
                </a:ln>
                <a:effectLst>
                  <a:outerShdw blurRad="38100" dist="12700" dir="5400000" sx="99000" sy="99000" algn="t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wrap="none" tIns="180000"/>
                <a:lstStyle/>
                <a:p>
                  <a:pPr algn="ctr" fontAlgn="base" latinLnBrk="0">
                    <a:spcBef>
                      <a:spcPct val="0"/>
                    </a:spcBef>
                    <a:spcAft>
                      <a:spcPct val="0"/>
                    </a:spcAft>
                  </a:pPr>
                  <a:endParaRPr kumimoji="1" lang="ko-KR" altLang="en-US" sz="2800" b="1" dirty="0">
                    <a:gradFill>
                      <a:gsLst>
                        <a:gs pos="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5400000" scaled="0"/>
                    </a:gra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  <p:sp>
              <p:nvSpPr>
                <p:cNvPr id="69" name="직각 삼각형 68">
                  <a:extLst>
                    <a:ext uri="{FF2B5EF4-FFF2-40B4-BE49-F238E27FC236}">
                      <a16:creationId xmlns:a16="http://schemas.microsoft.com/office/drawing/2014/main" id="{B8BED58B-8B20-4528-C1E3-A20A4B221624}"/>
                    </a:ext>
                  </a:extLst>
                </p:cNvPr>
                <p:cNvSpPr/>
                <p:nvPr/>
              </p:nvSpPr>
              <p:spPr bwMode="auto">
                <a:xfrm rot="16200000" flipH="1">
                  <a:off x="5336237" y="3188008"/>
                  <a:ext cx="321166" cy="303007"/>
                </a:xfrm>
                <a:prstGeom prst="rtTriangle">
                  <a:avLst/>
                </a:prstGeom>
                <a:gradFill flip="none" rotWithShape="1">
                  <a:gsLst>
                    <a:gs pos="26000">
                      <a:srgbClr val="0067A7"/>
                    </a:gs>
                    <a:gs pos="100000">
                      <a:srgbClr val="00ADA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1041942" latinLnBrk="0"/>
                  <a:endParaRPr lang="ko-KR" altLang="en-US" sz="2400" dirty="0">
                    <a:solidFill>
                      <a:prstClr val="black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  <p:sp>
              <p:nvSpPr>
                <p:cNvPr id="70" name="직각 삼각형 69">
                  <a:extLst>
                    <a:ext uri="{FF2B5EF4-FFF2-40B4-BE49-F238E27FC236}">
                      <a16:creationId xmlns:a16="http://schemas.microsoft.com/office/drawing/2014/main" id="{FF3F2CB4-0A34-FCBE-5B29-801BA9F58BA2}"/>
                    </a:ext>
                  </a:extLst>
                </p:cNvPr>
                <p:cNvSpPr/>
                <p:nvPr/>
              </p:nvSpPr>
              <p:spPr bwMode="auto">
                <a:xfrm rot="5400000" flipH="1" flipV="1">
                  <a:off x="5336237" y="3188007"/>
                  <a:ext cx="321166" cy="303007"/>
                </a:xfrm>
                <a:prstGeom prst="rtTriangle">
                  <a:avLst/>
                </a:prstGeom>
                <a:gradFill flip="none" rotWithShape="1">
                  <a:gsLst>
                    <a:gs pos="0">
                      <a:schemeClr val="bg1">
                        <a:alpha val="50000"/>
                      </a:schemeClr>
                    </a:gs>
                    <a:gs pos="80000">
                      <a:schemeClr val="bg1">
                        <a:alpha val="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1041942" latinLnBrk="0"/>
                  <a:endParaRPr lang="ko-KR" altLang="en-US" sz="2400" dirty="0">
                    <a:solidFill>
                      <a:prstClr val="black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  <p:sp>
              <p:nvSpPr>
                <p:cNvPr id="72" name="직사각형 71">
                  <a:extLst>
                    <a:ext uri="{FF2B5EF4-FFF2-40B4-BE49-F238E27FC236}">
                      <a16:creationId xmlns:a16="http://schemas.microsoft.com/office/drawing/2014/main" id="{B764BD32-4524-7130-4DFD-4ECAEA19A822}"/>
                    </a:ext>
                  </a:extLst>
                </p:cNvPr>
                <p:cNvSpPr/>
                <p:nvPr/>
              </p:nvSpPr>
              <p:spPr>
                <a:xfrm>
                  <a:off x="5036435" y="3202421"/>
                  <a:ext cx="611888" cy="2769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 defTabSz="1008035" fontAlgn="base" latinLnBrk="0">
                    <a:buClr>
                      <a:srgbClr val="C00000"/>
                    </a:buClr>
                    <a:defRPr/>
                  </a:pPr>
                  <a:r>
                    <a:rPr lang="ko-KR" altLang="en-US" sz="1400" b="1" dirty="0" err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총사업비</a:t>
                  </a:r>
                  <a:r>
                    <a:rPr lang="ko-KR" altLang="en-US" sz="1400" b="1" dirty="0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 </a:t>
                  </a:r>
                  <a:endParaRPr lang="en-US" altLang="ko-KR" sz="14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  <a:p>
                  <a:pPr algn="ctr" defTabSz="1008035" fontAlgn="base" latinLnBrk="0">
                    <a:buClr>
                      <a:srgbClr val="C00000"/>
                    </a:buClr>
                    <a:defRPr/>
                  </a:pPr>
                  <a:r>
                    <a:rPr lang="en-US" altLang="ko-KR" sz="1400" b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1,569.9 </a:t>
                  </a:r>
                  <a:r>
                    <a:rPr lang="ko-KR" altLang="en-US" sz="1400" b="1" dirty="0" err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억원</a:t>
                  </a:r>
                  <a:r>
                    <a:rPr lang="ko-KR" altLang="en-US" sz="1400" b="1" dirty="0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 </a:t>
                  </a:r>
                  <a:endParaRPr lang="en-US" altLang="ko-KR" sz="14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  <a:p>
                  <a:pPr algn="ctr" defTabSz="1008035" fontAlgn="base" latinLnBrk="0">
                    <a:buClr>
                      <a:srgbClr val="C00000"/>
                    </a:buClr>
                    <a:defRPr/>
                  </a:pPr>
                  <a:r>
                    <a:rPr lang="en-US" altLang="ko-KR" sz="800" b="1" dirty="0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(</a:t>
                  </a:r>
                  <a:r>
                    <a:rPr lang="ko-KR" altLang="en-US" sz="800" b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정부 </a:t>
                  </a:r>
                  <a:r>
                    <a:rPr lang="en-US" altLang="ko-KR" sz="800" b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1,282.9, </a:t>
                  </a:r>
                  <a:r>
                    <a:rPr lang="ko-KR" altLang="en-US" sz="800" b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민간 </a:t>
                  </a:r>
                  <a:r>
                    <a:rPr lang="en-US" altLang="ko-KR" sz="800" b="1">
                      <a:ln>
                        <a:solidFill>
                          <a:srgbClr val="4F81BD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KoPubWorld돋움체 Bold" panose="00000800000000000000" pitchFamily="2" charset="-127"/>
                      <a:ea typeface="KoPubWorld돋움체 Bold" panose="00000800000000000000" pitchFamily="2" charset="-127"/>
                      <a:cs typeface="KoPubWorld돋움체 Bold" panose="00000800000000000000" pitchFamily="2" charset="-127"/>
                    </a:rPr>
                    <a:t>286.4)</a:t>
                  </a:r>
                  <a:endParaRPr lang="ko-KR" altLang="en-US" sz="8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endParaRPr>
                </a:p>
              </p:txBody>
            </p:sp>
          </p:grpSp>
        </p:grpSp>
        <p:grpSp>
          <p:nvGrpSpPr>
            <p:cNvPr id="73" name="그룹 72">
              <a:extLst>
                <a:ext uri="{FF2B5EF4-FFF2-40B4-BE49-F238E27FC236}">
                  <a16:creationId xmlns:a16="http://schemas.microsoft.com/office/drawing/2014/main" id="{23B6A8EB-AF22-18D8-0EF6-3FD33BF6FE38}"/>
                </a:ext>
              </a:extLst>
            </p:cNvPr>
            <p:cNvGrpSpPr/>
            <p:nvPr/>
          </p:nvGrpSpPr>
          <p:grpSpPr>
            <a:xfrm>
              <a:off x="2039480" y="5164256"/>
              <a:ext cx="3393846" cy="205288"/>
              <a:chOff x="1720858" y="4980779"/>
              <a:chExt cx="2512935" cy="205288"/>
            </a:xfrm>
          </p:grpSpPr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id="{A47C1FC3-5EEF-B183-238D-7F6C8B8D9F45}"/>
                  </a:ext>
                </a:extLst>
              </p:cNvPr>
              <p:cNvCxnSpPr/>
              <p:nvPr/>
            </p:nvCxnSpPr>
            <p:spPr>
              <a:xfrm>
                <a:off x="1720858" y="5186067"/>
                <a:ext cx="2512935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5" name="직사각형 74">
                <a:extLst>
                  <a:ext uri="{FF2B5EF4-FFF2-40B4-BE49-F238E27FC236}">
                    <a16:creationId xmlns:a16="http://schemas.microsoft.com/office/drawing/2014/main" id="{971736FC-447D-146C-0DFD-7BD7C557553D}"/>
                  </a:ext>
                </a:extLst>
              </p:cNvPr>
              <p:cNvSpPr/>
              <p:nvPr/>
            </p:nvSpPr>
            <p:spPr>
              <a:xfrm>
                <a:off x="1915709" y="4980779"/>
                <a:ext cx="2189798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중점영역 </a:t>
                </a:r>
                <a:r>
                  <a:rPr lang="en-US" altLang="ko-KR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1</a:t>
                </a:r>
                <a:endParaRPr lang="en-US" altLang="ko-KR" sz="12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F51004D7-8C83-BF2D-27A1-944F462AA790}"/>
                </a:ext>
              </a:extLst>
            </p:cNvPr>
            <p:cNvSpPr/>
            <p:nvPr/>
          </p:nvSpPr>
          <p:spPr>
            <a:xfrm>
              <a:off x="2039480" y="5441552"/>
              <a:ext cx="3393846" cy="2119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08035" fontAlgn="base" latinLnBrk="0">
                <a:defRPr/>
              </a:pPr>
              <a:r>
                <a:rPr lang="en-US" altLang="ko-KR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300" b="1" dirty="0" err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en-US" altLang="ko-KR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핵심기술 </a:t>
              </a:r>
              <a:r>
                <a:rPr lang="en-US" altLang="ko-KR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과제 </a:t>
              </a:r>
              <a:r>
                <a:rPr lang="en-US" altLang="ko-KR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4</a:t>
              </a:r>
              <a:r>
                <a:rPr lang="ko-KR" altLang="en-US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개</a:t>
              </a:r>
              <a:r>
                <a:rPr lang="en-US" altLang="ko-KR" sz="13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  <a:endParaRPr lang="ko-KR" altLang="en-US" sz="1300" b="1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23294017-6DC3-A169-C897-F9DB5443EBC4}"/>
                </a:ext>
              </a:extLst>
            </p:cNvPr>
            <p:cNvSpPr txBox="1"/>
            <p:nvPr/>
          </p:nvSpPr>
          <p:spPr bwMode="auto">
            <a:xfrm>
              <a:off x="2902038" y="5994850"/>
              <a:ext cx="1668727" cy="39498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579.3</a:t>
              </a:r>
              <a:r>
                <a:rPr lang="ko-KR" altLang="en-US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억원</a:t>
              </a:r>
              <a:endParaRPr lang="en-US" altLang="ko-KR" sz="12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정부</a:t>
              </a:r>
              <a:r>
                <a:rPr lang="en-US" altLang="ko-KR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434.5 </a:t>
              </a:r>
              <a:r>
                <a:rPr lang="en-US" altLang="ko-KR" sz="1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 </a:t>
              </a:r>
              <a:r>
                <a:rPr lang="ko-KR" altLang="en-US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민간</a:t>
              </a:r>
              <a:r>
                <a:rPr lang="en-US" altLang="ko-KR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144.8)</a:t>
              </a:r>
              <a:endParaRPr lang="ko-KR" altLang="en-US" sz="12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82" name="Text Box 14">
              <a:extLst>
                <a:ext uri="{FF2B5EF4-FFF2-40B4-BE49-F238E27FC236}">
                  <a16:creationId xmlns:a16="http://schemas.microsoft.com/office/drawing/2014/main" id="{0069EAFB-E756-9A50-E798-BA5753191F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9923" y="2119990"/>
              <a:ext cx="7639581" cy="26993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Clr>
                  <a:srgbClr val="C00000"/>
                </a:buClr>
                <a:defRPr/>
              </a:pPr>
              <a:r>
                <a:rPr lang="ko-KR" altLang="en-US" sz="2000"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국내 자립적 </a:t>
              </a:r>
              <a:r>
                <a:rPr lang="en-US" altLang="ko-KR" sz="2000"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2000"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산업</a:t>
              </a:r>
              <a:r>
                <a:rPr lang="en-US" altLang="ko-KR" sz="2000"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2000"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 생태계 확립</a:t>
              </a:r>
              <a:endParaRPr lang="ko-KR" altLang="en-US" sz="20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grpSp>
          <p:nvGrpSpPr>
            <p:cNvPr id="84" name="그룹 100">
              <a:extLst>
                <a:ext uri="{FF2B5EF4-FFF2-40B4-BE49-F238E27FC236}">
                  <a16:creationId xmlns:a16="http://schemas.microsoft.com/office/drawing/2014/main" id="{F97C5FBA-94EC-C9B4-0EAC-EE186476298F}"/>
                </a:ext>
              </a:extLst>
            </p:cNvPr>
            <p:cNvGrpSpPr/>
            <p:nvPr/>
          </p:nvGrpSpPr>
          <p:grpSpPr>
            <a:xfrm>
              <a:off x="344488" y="2004851"/>
              <a:ext cx="1259998" cy="501174"/>
              <a:chOff x="5031656" y="3178924"/>
              <a:chExt cx="616668" cy="324000"/>
            </a:xfrm>
          </p:grpSpPr>
          <p:sp>
            <p:nvSpPr>
              <p:cNvPr id="87" name="Text Box 358" descr="도식1">
                <a:extLst>
                  <a:ext uri="{FF2B5EF4-FFF2-40B4-BE49-F238E27FC236}">
                    <a16:creationId xmlns:a16="http://schemas.microsoft.com/office/drawing/2014/main" id="{0BB579C6-A81E-B04A-E704-D423C82720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31656" y="3178924"/>
                <a:ext cx="616668" cy="324000"/>
              </a:xfrm>
              <a:prstGeom prst="round2SameRect">
                <a:avLst>
                  <a:gd name="adj1" fmla="val 0"/>
                  <a:gd name="adj2" fmla="val 0"/>
                </a:avLst>
              </a:prstGeom>
              <a:gradFill flip="none" rotWithShape="1">
                <a:gsLst>
                  <a:gs pos="0">
                    <a:srgbClr val="0067A7"/>
                  </a:gs>
                  <a:gs pos="100000">
                    <a:srgbClr val="00ADAF"/>
                  </a:gs>
                </a:gsLst>
                <a:lin ang="18000000" scaled="0"/>
                <a:tileRect/>
              </a:gra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6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89" name="직각 삼각형 88">
                <a:extLst>
                  <a:ext uri="{FF2B5EF4-FFF2-40B4-BE49-F238E27FC236}">
                    <a16:creationId xmlns:a16="http://schemas.microsoft.com/office/drawing/2014/main" id="{7BDC18D4-DF56-80F3-7C4A-D84DB1370F96}"/>
                  </a:ext>
                </a:extLst>
              </p:cNvPr>
              <p:cNvSpPr/>
              <p:nvPr/>
            </p:nvSpPr>
            <p:spPr bwMode="auto">
              <a:xfrm rot="16200000" flipH="1">
                <a:off x="5336237" y="3188008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26000">
                    <a:srgbClr val="0067A7"/>
                  </a:gs>
                  <a:gs pos="100000">
                    <a:srgbClr val="00ADAF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90" name="직각 삼각형 89">
                <a:extLst>
                  <a:ext uri="{FF2B5EF4-FFF2-40B4-BE49-F238E27FC236}">
                    <a16:creationId xmlns:a16="http://schemas.microsoft.com/office/drawing/2014/main" id="{AD51B710-9A6E-0800-1E2A-1881A4D075E8}"/>
                  </a:ext>
                </a:extLst>
              </p:cNvPr>
              <p:cNvSpPr/>
              <p:nvPr/>
            </p:nvSpPr>
            <p:spPr bwMode="auto">
              <a:xfrm rot="5400000" flipH="1" flipV="1">
                <a:off x="5336237" y="3188007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bg1">
                      <a:alpha val="50000"/>
                    </a:schemeClr>
                  </a:gs>
                  <a:gs pos="80000">
                    <a:schemeClr val="bg1">
                      <a:alpha val="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91" name="직사각형 90">
                <a:extLst>
                  <a:ext uri="{FF2B5EF4-FFF2-40B4-BE49-F238E27FC236}">
                    <a16:creationId xmlns:a16="http://schemas.microsoft.com/office/drawing/2014/main" id="{9FF5AC0D-D318-9572-CC75-32F77E976690}"/>
                  </a:ext>
                </a:extLst>
              </p:cNvPr>
              <p:cNvSpPr/>
              <p:nvPr/>
            </p:nvSpPr>
            <p:spPr>
              <a:xfrm>
                <a:off x="5055482" y="3267530"/>
                <a:ext cx="569018" cy="12692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 defTabSz="1008035" fontAlgn="base" latinLnBrk="0">
                  <a:defRPr/>
                </a:pPr>
                <a:r>
                  <a:rPr lang="ko-KR" altLang="en-US" sz="16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사업목적</a:t>
                </a:r>
                <a:endParaRPr lang="ko-KR" altLang="en-US" sz="16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sp>
          <p:nvSpPr>
            <p:cNvPr id="92" name="Text Box 14">
              <a:extLst>
                <a:ext uri="{FF2B5EF4-FFF2-40B4-BE49-F238E27FC236}">
                  <a16:creationId xmlns:a16="http://schemas.microsoft.com/office/drawing/2014/main" id="{06465251-F561-137D-3A9B-6EAE7DF1E9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6517" y="2572775"/>
              <a:ext cx="7470055" cy="53091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no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Clr>
                  <a:srgbClr val="C00000"/>
                </a:buClr>
                <a:defRPr/>
              </a:pPr>
              <a:r>
                <a:rPr lang="ko-KR" altLang="en-US" sz="1400" dirty="0" err="1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중단면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교통터널용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, </a:t>
              </a: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직경 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8.4m</a:t>
              </a: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급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TBM </a:t>
              </a:r>
              <a:r>
                <a:rPr lang="ko-KR" altLang="en-US" sz="1400" dirty="0" err="1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기술 및 첨단 시공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운영기술 개발을 통한</a:t>
              </a:r>
              <a:endParaRPr lang="en-US" altLang="ko-KR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>
                <a:buClr>
                  <a:srgbClr val="C00000"/>
                </a:buClr>
                <a:defRPr/>
              </a:pP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국내 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Rebuilding(</a:t>
              </a:r>
              <a:r>
                <a:rPr lang="ko-KR" altLang="en-US" sz="1400" dirty="0" err="1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en-US" altLang="ko-KR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</a:t>
              </a:r>
              <a:r>
                <a:rPr lang="ko-KR" altLang="en-US" sz="14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자립 역량 확보</a:t>
              </a:r>
            </a:p>
          </p:txBody>
        </p:sp>
        <p:grpSp>
          <p:nvGrpSpPr>
            <p:cNvPr id="93" name="그룹 100">
              <a:extLst>
                <a:ext uri="{FF2B5EF4-FFF2-40B4-BE49-F238E27FC236}">
                  <a16:creationId xmlns:a16="http://schemas.microsoft.com/office/drawing/2014/main" id="{12721AC7-271B-5117-2BD7-F6A8C39FBDE8}"/>
                </a:ext>
              </a:extLst>
            </p:cNvPr>
            <p:cNvGrpSpPr/>
            <p:nvPr/>
          </p:nvGrpSpPr>
          <p:grpSpPr>
            <a:xfrm>
              <a:off x="344488" y="2574867"/>
              <a:ext cx="1260000" cy="1100073"/>
              <a:chOff x="5031656" y="3178924"/>
              <a:chExt cx="616668" cy="324000"/>
            </a:xfrm>
          </p:grpSpPr>
          <p:sp>
            <p:nvSpPr>
              <p:cNvPr id="94" name="Text Box 358" descr="도식1">
                <a:extLst>
                  <a:ext uri="{FF2B5EF4-FFF2-40B4-BE49-F238E27FC236}">
                    <a16:creationId xmlns:a16="http://schemas.microsoft.com/office/drawing/2014/main" id="{2707F62C-8229-C15C-CB79-6676787C6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31656" y="3178924"/>
                <a:ext cx="616668" cy="324000"/>
              </a:xfrm>
              <a:prstGeom prst="round2SameRect">
                <a:avLst>
                  <a:gd name="adj1" fmla="val 0"/>
                  <a:gd name="adj2" fmla="val 0"/>
                </a:avLst>
              </a:prstGeom>
              <a:gradFill flip="none" rotWithShape="1">
                <a:gsLst>
                  <a:gs pos="0">
                    <a:srgbClr val="0067A7"/>
                  </a:gs>
                  <a:gs pos="100000">
                    <a:srgbClr val="00ADAF"/>
                  </a:gs>
                </a:gsLst>
                <a:lin ang="18000000" scaled="0"/>
                <a:tileRect/>
              </a:gradFill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outerShdw blurRad="38100" dist="12700" dir="5400000" sx="99000" sy="99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/>
              <a:lstStyle/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600" b="1" dirty="0">
                  <a:gradFill>
                    <a:gsLst>
                      <a:gs pos="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95" name="직각 삼각형 94">
                <a:extLst>
                  <a:ext uri="{FF2B5EF4-FFF2-40B4-BE49-F238E27FC236}">
                    <a16:creationId xmlns:a16="http://schemas.microsoft.com/office/drawing/2014/main" id="{C9AD9C03-D10E-03E4-F3D7-6FC426BCD263}"/>
                  </a:ext>
                </a:extLst>
              </p:cNvPr>
              <p:cNvSpPr/>
              <p:nvPr/>
            </p:nvSpPr>
            <p:spPr bwMode="auto">
              <a:xfrm rot="16200000" flipH="1">
                <a:off x="5336237" y="3188008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26000">
                    <a:srgbClr val="0067A7"/>
                  </a:gs>
                  <a:gs pos="100000">
                    <a:srgbClr val="00ADAF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02" name="직각 삼각형 101">
                <a:extLst>
                  <a:ext uri="{FF2B5EF4-FFF2-40B4-BE49-F238E27FC236}">
                    <a16:creationId xmlns:a16="http://schemas.microsoft.com/office/drawing/2014/main" id="{1E945AC1-670D-D9C4-CF30-5FB40300169E}"/>
                  </a:ext>
                </a:extLst>
              </p:cNvPr>
              <p:cNvSpPr/>
              <p:nvPr/>
            </p:nvSpPr>
            <p:spPr bwMode="auto">
              <a:xfrm rot="5400000" flipH="1" flipV="1">
                <a:off x="5336237" y="3188007"/>
                <a:ext cx="321166" cy="303007"/>
              </a:xfrm>
              <a:prstGeom prst="rtTriangle">
                <a:avLst/>
              </a:prstGeom>
              <a:gradFill flip="none" rotWithShape="1">
                <a:gsLst>
                  <a:gs pos="0">
                    <a:schemeClr val="bg1">
                      <a:alpha val="50000"/>
                    </a:schemeClr>
                  </a:gs>
                  <a:gs pos="80000">
                    <a:schemeClr val="bg1">
                      <a:alpha val="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1041942" latinLnBrk="0"/>
                <a:endParaRPr lang="ko-KR" altLang="en-US" sz="1600" dirty="0">
                  <a:solidFill>
                    <a:prstClr val="black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03" name="직사각형 102">
                <a:extLst>
                  <a:ext uri="{FF2B5EF4-FFF2-40B4-BE49-F238E27FC236}">
                    <a16:creationId xmlns:a16="http://schemas.microsoft.com/office/drawing/2014/main" id="{27790AF7-7B10-DAD7-646B-E1DF37DF9433}"/>
                  </a:ext>
                </a:extLst>
              </p:cNvPr>
              <p:cNvSpPr/>
              <p:nvPr/>
            </p:nvSpPr>
            <p:spPr>
              <a:xfrm>
                <a:off x="5055482" y="3305745"/>
                <a:ext cx="569018" cy="7251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 defTabSz="1008035" fontAlgn="base" latinLnBrk="0">
                  <a:defRPr/>
                </a:pPr>
                <a:r>
                  <a:rPr lang="ko-KR" altLang="en-US" sz="16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사업목표</a:t>
                </a:r>
                <a:endParaRPr lang="ko-KR" altLang="en-US" sz="16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04" name="그룹 103">
              <a:extLst>
                <a:ext uri="{FF2B5EF4-FFF2-40B4-BE49-F238E27FC236}">
                  <a16:creationId xmlns:a16="http://schemas.microsoft.com/office/drawing/2014/main" id="{76B90371-B828-2775-B66D-DE2277010BF0}"/>
                </a:ext>
              </a:extLst>
            </p:cNvPr>
            <p:cNvGrpSpPr/>
            <p:nvPr/>
          </p:nvGrpSpPr>
          <p:grpSpPr>
            <a:xfrm>
              <a:off x="5726422" y="5164256"/>
              <a:ext cx="3617531" cy="205288"/>
              <a:chOff x="1720858" y="4980779"/>
              <a:chExt cx="2512935" cy="205288"/>
            </a:xfrm>
          </p:grpSpPr>
          <p:cxnSp>
            <p:nvCxnSpPr>
              <p:cNvPr id="106" name="직선 연결선 105">
                <a:extLst>
                  <a:ext uri="{FF2B5EF4-FFF2-40B4-BE49-F238E27FC236}">
                    <a16:creationId xmlns:a16="http://schemas.microsoft.com/office/drawing/2014/main" id="{72322335-91A1-3B30-C7CB-E235F57DD34B}"/>
                  </a:ext>
                </a:extLst>
              </p:cNvPr>
              <p:cNvCxnSpPr/>
              <p:nvPr/>
            </p:nvCxnSpPr>
            <p:spPr>
              <a:xfrm>
                <a:off x="1720858" y="5186067"/>
                <a:ext cx="2512935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" name="직사각형 107">
                <a:extLst>
                  <a:ext uri="{FF2B5EF4-FFF2-40B4-BE49-F238E27FC236}">
                    <a16:creationId xmlns:a16="http://schemas.microsoft.com/office/drawing/2014/main" id="{83C1EC04-A975-DD49-4359-18828520E546}"/>
                  </a:ext>
                </a:extLst>
              </p:cNvPr>
              <p:cNvSpPr/>
              <p:nvPr/>
            </p:nvSpPr>
            <p:spPr>
              <a:xfrm>
                <a:off x="1915709" y="4980779"/>
                <a:ext cx="2189798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중점영역 </a:t>
                </a:r>
                <a:r>
                  <a:rPr lang="en-US" altLang="ko-KR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2</a:t>
                </a:r>
                <a:endParaRPr lang="en-US" altLang="ko-KR" sz="12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sp>
          <p:nvSpPr>
            <p:cNvPr id="109" name="직사각형 108">
              <a:extLst>
                <a:ext uri="{FF2B5EF4-FFF2-40B4-BE49-F238E27FC236}">
                  <a16:creationId xmlns:a16="http://schemas.microsoft.com/office/drawing/2014/main" id="{DDB1910B-F502-4D50-F521-0E565D1958C7}"/>
                </a:ext>
              </a:extLst>
            </p:cNvPr>
            <p:cNvSpPr/>
            <p:nvPr/>
          </p:nvSpPr>
          <p:spPr>
            <a:xfrm>
              <a:off x="5726422" y="5441552"/>
              <a:ext cx="3617531" cy="200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08035" fontAlgn="base" latinLnBrk="0">
                <a:defRPr/>
              </a:pPr>
              <a:r>
                <a:rPr lang="en-US" altLang="ko-KR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첨단 시공</a:t>
              </a:r>
              <a:r>
                <a:rPr lang="en-US" altLang="ko-KR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운영 기술개발 및 현장 실증 </a:t>
              </a:r>
              <a:r>
                <a:rPr lang="en-US" altLang="ko-KR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과제 </a:t>
              </a:r>
              <a:r>
                <a:rPr lang="en-US" altLang="ko-KR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2</a:t>
              </a:r>
              <a:r>
                <a:rPr lang="ko-KR" altLang="en-US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개</a:t>
              </a:r>
              <a:r>
                <a:rPr lang="en-US" altLang="ko-KR" sz="13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  <a:endParaRPr lang="ko-KR" altLang="en-US" sz="1300" b="1" dirty="0">
                <a:ln>
                  <a:solidFill>
                    <a:srgbClr val="4F81BD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grpSp>
          <p:nvGrpSpPr>
            <p:cNvPr id="110" name="그룹 109">
              <a:extLst>
                <a:ext uri="{FF2B5EF4-FFF2-40B4-BE49-F238E27FC236}">
                  <a16:creationId xmlns:a16="http://schemas.microsoft.com/office/drawing/2014/main" id="{A44B1566-2E2C-35D3-C66D-3C83F5DC6211}"/>
                </a:ext>
              </a:extLst>
            </p:cNvPr>
            <p:cNvGrpSpPr/>
            <p:nvPr/>
          </p:nvGrpSpPr>
          <p:grpSpPr>
            <a:xfrm>
              <a:off x="6968342" y="3806800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12" name="Text Box 358" descr="도식1">
                <a:extLst>
                  <a:ext uri="{FF2B5EF4-FFF2-40B4-BE49-F238E27FC236}">
                    <a16:creationId xmlns:a16="http://schemas.microsoft.com/office/drawing/2014/main" id="{236778D6-3CC2-CF65-EC44-6F03CBD2AF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13" name="직사각형 112">
                <a:extLst>
                  <a:ext uri="{FF2B5EF4-FFF2-40B4-BE49-F238E27FC236}">
                    <a16:creationId xmlns:a16="http://schemas.microsoft.com/office/drawing/2014/main" id="{44829E0A-DB7C-D505-7E5D-4237F72D1794}"/>
                  </a:ext>
                </a:extLst>
              </p:cNvPr>
              <p:cNvSpPr/>
              <p:nvPr/>
            </p:nvSpPr>
            <p:spPr>
              <a:xfrm>
                <a:off x="2051649" y="5022543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국산화 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완성차 현장 시범굴착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건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)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14" name="그룹 113">
              <a:extLst>
                <a:ext uri="{FF2B5EF4-FFF2-40B4-BE49-F238E27FC236}">
                  <a16:creationId xmlns:a16="http://schemas.microsoft.com/office/drawing/2014/main" id="{E24D83D2-82AF-F39D-017C-9D01A64349A2}"/>
                </a:ext>
              </a:extLst>
            </p:cNvPr>
            <p:cNvGrpSpPr/>
            <p:nvPr/>
          </p:nvGrpSpPr>
          <p:grpSpPr>
            <a:xfrm>
              <a:off x="4344600" y="3806800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15" name="Text Box 358" descr="도식1">
                <a:extLst>
                  <a:ext uri="{FF2B5EF4-FFF2-40B4-BE49-F238E27FC236}">
                    <a16:creationId xmlns:a16="http://schemas.microsoft.com/office/drawing/2014/main" id="{83B4D73B-6F04-F2A6-A71F-266DC2370A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17" name="직사각형 116">
                <a:extLst>
                  <a:ext uri="{FF2B5EF4-FFF2-40B4-BE49-F238E27FC236}">
                    <a16:creationId xmlns:a16="http://schemas.microsoft.com/office/drawing/2014/main" id="{8F066EA3-4061-C557-16FD-846F1CD42854}"/>
                  </a:ext>
                </a:extLst>
              </p:cNvPr>
              <p:cNvSpPr/>
              <p:nvPr/>
            </p:nvSpPr>
            <p:spPr>
              <a:xfrm>
                <a:off x="2051649" y="5022543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재제작 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터널시공 굴진율 향상도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(%)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18" name="그룹 117">
              <a:extLst>
                <a:ext uri="{FF2B5EF4-FFF2-40B4-BE49-F238E27FC236}">
                  <a16:creationId xmlns:a16="http://schemas.microsoft.com/office/drawing/2014/main" id="{82A2B7C3-2145-DA36-1A5B-6824EB1E9D95}"/>
                </a:ext>
              </a:extLst>
            </p:cNvPr>
            <p:cNvGrpSpPr/>
            <p:nvPr/>
          </p:nvGrpSpPr>
          <p:grpSpPr>
            <a:xfrm>
              <a:off x="1720858" y="4185134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19" name="Text Box 358" descr="도식1">
                <a:extLst>
                  <a:ext uri="{FF2B5EF4-FFF2-40B4-BE49-F238E27FC236}">
                    <a16:creationId xmlns:a16="http://schemas.microsoft.com/office/drawing/2014/main" id="{2E9E6FF6-899C-E6D7-863A-3039AE7DDA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5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20" name="직사각형 119">
                <a:extLst>
                  <a:ext uri="{FF2B5EF4-FFF2-40B4-BE49-F238E27FC236}">
                    <a16:creationId xmlns:a16="http://schemas.microsoft.com/office/drawing/2014/main" id="{7B200E58-9D58-D42A-0928-F54D8C69180F}"/>
                  </a:ext>
                </a:extLst>
              </p:cNvPr>
              <p:cNvSpPr/>
              <p:nvPr/>
            </p:nvSpPr>
            <p:spPr>
              <a:xfrm>
                <a:off x="2051649" y="5022543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직경 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8m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급 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대상 </a:t>
                </a:r>
                <a:r>
                  <a:rPr lang="ko-KR" altLang="en-US" sz="105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핵심모듈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국산화율</a:t>
                </a:r>
              </a:p>
            </p:txBody>
          </p:sp>
        </p:grpSp>
        <p:grpSp>
          <p:nvGrpSpPr>
            <p:cNvPr id="121" name="그룹 120">
              <a:extLst>
                <a:ext uri="{FF2B5EF4-FFF2-40B4-BE49-F238E27FC236}">
                  <a16:creationId xmlns:a16="http://schemas.microsoft.com/office/drawing/2014/main" id="{371F9600-340F-0D74-7807-A5AB1DC66B7D}"/>
                </a:ext>
              </a:extLst>
            </p:cNvPr>
            <p:cNvGrpSpPr/>
            <p:nvPr/>
          </p:nvGrpSpPr>
          <p:grpSpPr>
            <a:xfrm>
              <a:off x="6968342" y="4185132"/>
              <a:ext cx="2440054" cy="355148"/>
              <a:chOff x="1999857" y="4792059"/>
              <a:chExt cx="1806322" cy="832612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22" name="Text Box 358" descr="도식1">
                <a:extLst>
                  <a:ext uri="{FF2B5EF4-FFF2-40B4-BE49-F238E27FC236}">
                    <a16:creationId xmlns:a16="http://schemas.microsoft.com/office/drawing/2014/main" id="{0593D8CE-97B8-60BE-8251-607B4F0C60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23" name="직사각형 122">
                <a:extLst>
                  <a:ext uri="{FF2B5EF4-FFF2-40B4-BE49-F238E27FC236}">
                    <a16:creationId xmlns:a16="http://schemas.microsoft.com/office/drawing/2014/main" id="{D5FE5745-26D7-1A64-F525-D11E7B744ED0}"/>
                  </a:ext>
                </a:extLst>
              </p:cNvPr>
              <p:cNvSpPr/>
              <p:nvPr/>
            </p:nvSpPr>
            <p:spPr>
              <a:xfrm>
                <a:off x="2051649" y="4821838"/>
                <a:ext cx="1754530" cy="802833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재제작 법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G마켓 산스 TTF Bold" panose="02000000000000000000" pitchFamily="2" charset="-127"/>
                    <a:ea typeface="G마켓 산스 TTF Bold" panose="02000000000000000000" pitchFamily="2" charset="-127"/>
                    <a:cs typeface="KoPubWorld돋움체 Bold" panose="00000800000000000000" pitchFamily="2" charset="-127"/>
                  </a:rPr>
                  <a:t>·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제도 가이드라인 제안건수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건</a:t>
                </a: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)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24" name="그룹 123">
              <a:extLst>
                <a:ext uri="{FF2B5EF4-FFF2-40B4-BE49-F238E27FC236}">
                  <a16:creationId xmlns:a16="http://schemas.microsoft.com/office/drawing/2014/main" id="{8625656A-5197-9813-66E9-B3C91048EC2D}"/>
                </a:ext>
              </a:extLst>
            </p:cNvPr>
            <p:cNvGrpSpPr/>
            <p:nvPr/>
          </p:nvGrpSpPr>
          <p:grpSpPr>
            <a:xfrm>
              <a:off x="4344600" y="4185134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25" name="Text Box 358" descr="도식1">
                <a:extLst>
                  <a:ext uri="{FF2B5EF4-FFF2-40B4-BE49-F238E27FC236}">
                    <a16:creationId xmlns:a16="http://schemas.microsoft.com/office/drawing/2014/main" id="{8E2FD2E2-2C3E-6D1C-62C8-7F91F8A9B9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5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126" name="직사각형 125">
                <a:extLst>
                  <a:ext uri="{FF2B5EF4-FFF2-40B4-BE49-F238E27FC236}">
                    <a16:creationId xmlns:a16="http://schemas.microsoft.com/office/drawing/2014/main" id="{958B88A2-743B-E036-3724-10D69CA64731}"/>
                  </a:ext>
                </a:extLst>
              </p:cNvPr>
              <p:cNvSpPr/>
              <p:nvPr/>
            </p:nvSpPr>
            <p:spPr>
              <a:xfrm>
                <a:off x="2051649" y="5022543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장비 열화 상태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/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수명 예측 정확도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(%)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127" name="그룹 126">
              <a:extLst>
                <a:ext uri="{FF2B5EF4-FFF2-40B4-BE49-F238E27FC236}">
                  <a16:creationId xmlns:a16="http://schemas.microsoft.com/office/drawing/2014/main" id="{DDCA81C2-7802-A1E5-700E-4CEA918DBB6D}"/>
                </a:ext>
              </a:extLst>
            </p:cNvPr>
            <p:cNvGrpSpPr/>
            <p:nvPr/>
          </p:nvGrpSpPr>
          <p:grpSpPr>
            <a:xfrm>
              <a:off x="1720858" y="4576407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5120" name="Text Box 358" descr="도식1">
                <a:extLst>
                  <a:ext uri="{FF2B5EF4-FFF2-40B4-BE49-F238E27FC236}">
                    <a16:creationId xmlns:a16="http://schemas.microsoft.com/office/drawing/2014/main" id="{BE976D57-5348-0116-8F1D-74CEE51B32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5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5121" name="직사각형 5120">
                <a:extLst>
                  <a:ext uri="{FF2B5EF4-FFF2-40B4-BE49-F238E27FC236}">
                    <a16:creationId xmlns:a16="http://schemas.microsoft.com/office/drawing/2014/main" id="{028B50FB-B51E-0711-EAD7-962600488FED}"/>
                  </a:ext>
                </a:extLst>
              </p:cNvPr>
              <p:cNvSpPr/>
              <p:nvPr/>
            </p:nvSpPr>
            <p:spPr>
              <a:xfrm>
                <a:off x="2051649" y="5022543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05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재제작</a:t>
                </a:r>
                <a:r>
                  <a:rPr lang="ko-KR" altLang="en-US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시스템 설계기술 완성도</a:t>
                </a:r>
                <a:r>
                  <a:rPr lang="en-US" altLang="ko-KR" sz="105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(%)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5122" name="그룹 5121">
              <a:extLst>
                <a:ext uri="{FF2B5EF4-FFF2-40B4-BE49-F238E27FC236}">
                  <a16:creationId xmlns:a16="http://schemas.microsoft.com/office/drawing/2014/main" id="{B41F6064-9380-2B02-AD80-238231DEC842}"/>
                </a:ext>
              </a:extLst>
            </p:cNvPr>
            <p:cNvGrpSpPr/>
            <p:nvPr/>
          </p:nvGrpSpPr>
          <p:grpSpPr>
            <a:xfrm>
              <a:off x="6968342" y="4576407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5123" name="Text Box 358" descr="도식1">
                <a:extLst>
                  <a:ext uri="{FF2B5EF4-FFF2-40B4-BE49-F238E27FC236}">
                    <a16:creationId xmlns:a16="http://schemas.microsoft.com/office/drawing/2014/main" id="{05D1018B-27DD-6FAC-8F00-4BCC3F3A213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0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5125" name="직사각형 5124">
                <a:extLst>
                  <a:ext uri="{FF2B5EF4-FFF2-40B4-BE49-F238E27FC236}">
                    <a16:creationId xmlns:a16="http://schemas.microsoft.com/office/drawing/2014/main" id="{38E4A92C-CDA3-58B8-C86D-D7EF0752D550}"/>
                  </a:ext>
                </a:extLst>
              </p:cNvPr>
              <p:cNvSpPr/>
              <p:nvPr/>
            </p:nvSpPr>
            <p:spPr>
              <a:xfrm>
                <a:off x="2051649" y="5022546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성능목표 달성도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5126" name="그룹 5125">
              <a:extLst>
                <a:ext uri="{FF2B5EF4-FFF2-40B4-BE49-F238E27FC236}">
                  <a16:creationId xmlns:a16="http://schemas.microsoft.com/office/drawing/2014/main" id="{97809BE8-5CA4-C787-8EF6-997CD04F94F4}"/>
                </a:ext>
              </a:extLst>
            </p:cNvPr>
            <p:cNvGrpSpPr/>
            <p:nvPr/>
          </p:nvGrpSpPr>
          <p:grpSpPr>
            <a:xfrm>
              <a:off x="4344600" y="4576407"/>
              <a:ext cx="2440054" cy="345159"/>
              <a:chOff x="1999857" y="4792059"/>
              <a:chExt cx="1806322" cy="809193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5127" name="Text Box 358" descr="도식1">
                <a:extLst>
                  <a:ext uri="{FF2B5EF4-FFF2-40B4-BE49-F238E27FC236}">
                    <a16:creationId xmlns:a16="http://schemas.microsoft.com/office/drawing/2014/main" id="{569A69FF-9E29-9AF6-6EAB-5FDCB6D3D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050" b="1" spc="-1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5129" name="직사각형 5128">
                <a:extLst>
                  <a:ext uri="{FF2B5EF4-FFF2-40B4-BE49-F238E27FC236}">
                    <a16:creationId xmlns:a16="http://schemas.microsoft.com/office/drawing/2014/main" id="{7DA51D96-9BF8-86AC-253A-5857986D5231}"/>
                  </a:ext>
                </a:extLst>
              </p:cNvPr>
              <p:cNvSpPr/>
              <p:nvPr/>
            </p:nvSpPr>
            <p:spPr>
              <a:xfrm>
                <a:off x="2051649" y="5022543"/>
                <a:ext cx="1754530" cy="401418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en-US" altLang="ko-KR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SW </a:t>
                </a:r>
                <a:r>
                  <a:rPr lang="ko-KR" altLang="en-US" sz="105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solidFill>
                      <a:schemeClr val="tx2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등록 건수</a:t>
                </a:r>
                <a:endParaRPr lang="ko-KR" altLang="en-US" sz="105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sp>
          <p:nvSpPr>
            <p:cNvPr id="5130" name="TextBox 5129">
              <a:extLst>
                <a:ext uri="{FF2B5EF4-FFF2-40B4-BE49-F238E27FC236}">
                  <a16:creationId xmlns:a16="http://schemas.microsoft.com/office/drawing/2014/main" id="{C28F8B94-7DA6-27C5-3498-A802ED333C46}"/>
                </a:ext>
              </a:extLst>
            </p:cNvPr>
            <p:cNvSpPr txBox="1"/>
            <p:nvPr/>
          </p:nvSpPr>
          <p:spPr bwMode="auto">
            <a:xfrm>
              <a:off x="6698372" y="5994850"/>
              <a:ext cx="1668727" cy="39498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990</a:t>
              </a:r>
              <a:r>
                <a:rPr lang="ko-KR" altLang="en-US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억원</a:t>
              </a:r>
              <a:endParaRPr lang="en-US" altLang="ko-KR" sz="12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marL="0" indent="-144000" algn="ctr" latinLnBrk="1">
                <a:lnSpc>
                  <a:spcPct val="100000"/>
                </a:lnSpc>
                <a:spcAft>
                  <a:spcPts val="200"/>
                </a:spcAft>
                <a:buClr>
                  <a:srgbClr val="C00000"/>
                </a:buClr>
                <a:buNone/>
              </a:pPr>
              <a:r>
                <a:rPr lang="en-US" altLang="ko-KR" sz="1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정부</a:t>
              </a:r>
              <a:r>
                <a:rPr lang="en-US" altLang="ko-KR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848.4 </a:t>
              </a:r>
              <a:r>
                <a:rPr lang="en-US" altLang="ko-KR" sz="1200" dirty="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 </a:t>
              </a:r>
              <a:r>
                <a:rPr lang="ko-KR" altLang="en-US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민간</a:t>
              </a:r>
              <a:r>
                <a:rPr lang="en-US" altLang="ko-KR" sz="1200"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141.6)</a:t>
              </a:r>
              <a:endParaRPr lang="ko-KR" altLang="en-US" sz="12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5131" name="직사각형 5130">
              <a:extLst>
                <a:ext uri="{FF2B5EF4-FFF2-40B4-BE49-F238E27FC236}">
                  <a16:creationId xmlns:a16="http://schemas.microsoft.com/office/drawing/2014/main" id="{0C575312-7B25-9290-B70F-C495114C9976}"/>
                </a:ext>
              </a:extLst>
            </p:cNvPr>
            <p:cNvSpPr/>
            <p:nvPr/>
          </p:nvSpPr>
          <p:spPr>
            <a:xfrm>
              <a:off x="5575972" y="5907649"/>
              <a:ext cx="18000" cy="569000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sp>
          <p:nvSpPr>
            <p:cNvPr id="5133" name="직사각형 5132">
              <a:extLst>
                <a:ext uri="{FF2B5EF4-FFF2-40B4-BE49-F238E27FC236}">
                  <a16:creationId xmlns:a16="http://schemas.microsoft.com/office/drawing/2014/main" id="{8DB68F2C-6774-CE83-0912-77C807E9C6A5}"/>
                </a:ext>
              </a:extLst>
            </p:cNvPr>
            <p:cNvSpPr/>
            <p:nvPr/>
          </p:nvSpPr>
          <p:spPr>
            <a:xfrm>
              <a:off x="5575972" y="5153871"/>
              <a:ext cx="18000" cy="569000"/>
            </a:xfrm>
            <a:prstGeom prst="rect">
              <a:avLst/>
            </a:prstGeom>
            <a:solidFill>
              <a:schemeClr val="accent5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 dirty="0" err="1">
                <a:solidFill>
                  <a:schemeClr val="tx1"/>
                </a:solidFill>
              </a:endParaRPr>
            </a:p>
          </p:txBody>
        </p:sp>
        <p:grpSp>
          <p:nvGrpSpPr>
            <p:cNvPr id="5134" name="그룹 5133">
              <a:extLst>
                <a:ext uri="{FF2B5EF4-FFF2-40B4-BE49-F238E27FC236}">
                  <a16:creationId xmlns:a16="http://schemas.microsoft.com/office/drawing/2014/main" id="{BAA101D2-B696-752D-FA0F-D0390AB32B6A}"/>
                </a:ext>
              </a:extLst>
            </p:cNvPr>
            <p:cNvGrpSpPr/>
            <p:nvPr/>
          </p:nvGrpSpPr>
          <p:grpSpPr>
            <a:xfrm>
              <a:off x="1720858" y="3160121"/>
              <a:ext cx="2440054" cy="454075"/>
              <a:chOff x="1999857" y="4792059"/>
              <a:chExt cx="1806322" cy="809193"/>
            </a:xfrm>
            <a:solidFill>
              <a:schemeClr val="bg1"/>
            </a:solidFill>
          </p:grpSpPr>
          <p:sp>
            <p:nvSpPr>
              <p:cNvPr id="5135" name="Text Box 358" descr="도식1">
                <a:extLst>
                  <a:ext uri="{FF2B5EF4-FFF2-40B4-BE49-F238E27FC236}">
                    <a16:creationId xmlns:a16="http://schemas.microsoft.com/office/drawing/2014/main" id="{056B4172-23C2-341A-BAED-F8BEABB038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200" b="1" spc="-1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5136" name="직사각형 5135">
                <a:extLst>
                  <a:ext uri="{FF2B5EF4-FFF2-40B4-BE49-F238E27FC236}">
                    <a16:creationId xmlns:a16="http://schemas.microsoft.com/office/drawing/2014/main" id="{06D4D805-AB73-CAFF-D14D-FCF2F742E209}"/>
                  </a:ext>
                </a:extLst>
              </p:cNvPr>
              <p:cNvSpPr/>
              <p:nvPr/>
            </p:nvSpPr>
            <p:spPr>
              <a:xfrm>
                <a:off x="2051649" y="4874533"/>
                <a:ext cx="1754530" cy="697444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en-US" altLang="ko-KR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장비 </a:t>
                </a:r>
                <a:r>
                  <a:rPr lang="ko-KR" altLang="en-US" sz="120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재제작</a:t>
                </a: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</a:t>
                </a:r>
                <a:r>
                  <a:rPr lang="ko-KR" altLang="en-US" sz="120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전주기</a:t>
                </a:r>
                <a:endParaRPr lang="en-US" altLang="ko-KR" sz="12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lvl="0" algn="ctr" defTabSz="1008035" fontAlgn="base" latinLnBrk="0">
                  <a:defRPr/>
                </a:pP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공정기술 </a:t>
                </a:r>
                <a:r>
                  <a:rPr lang="en-US" altLang="ko-KR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100% </a:t>
                </a: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국산화</a:t>
                </a:r>
              </a:p>
            </p:txBody>
          </p:sp>
        </p:grpSp>
        <p:grpSp>
          <p:nvGrpSpPr>
            <p:cNvPr id="5138" name="그룹 5137">
              <a:extLst>
                <a:ext uri="{FF2B5EF4-FFF2-40B4-BE49-F238E27FC236}">
                  <a16:creationId xmlns:a16="http://schemas.microsoft.com/office/drawing/2014/main" id="{9920F99A-5E46-155D-70AD-A2BEF74A71E6}"/>
                </a:ext>
              </a:extLst>
            </p:cNvPr>
            <p:cNvGrpSpPr/>
            <p:nvPr/>
          </p:nvGrpSpPr>
          <p:grpSpPr>
            <a:xfrm>
              <a:off x="4336900" y="3160121"/>
              <a:ext cx="2440054" cy="454075"/>
              <a:chOff x="1999857" y="4792059"/>
              <a:chExt cx="1806322" cy="809193"/>
            </a:xfrm>
            <a:solidFill>
              <a:schemeClr val="bg1"/>
            </a:solidFill>
          </p:grpSpPr>
          <p:sp>
            <p:nvSpPr>
              <p:cNvPr id="5139" name="Text Box 358" descr="도식1">
                <a:extLst>
                  <a:ext uri="{FF2B5EF4-FFF2-40B4-BE49-F238E27FC236}">
                    <a16:creationId xmlns:a16="http://schemas.microsoft.com/office/drawing/2014/main" id="{EB731160-4917-0424-5079-F9BB1CA864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200" b="1" spc="-1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5140" name="직사각형 5139">
                <a:extLst>
                  <a:ext uri="{FF2B5EF4-FFF2-40B4-BE49-F238E27FC236}">
                    <a16:creationId xmlns:a16="http://schemas.microsoft.com/office/drawing/2014/main" id="{BCC977E9-3033-CFE3-9977-328C0248288F}"/>
                  </a:ext>
                </a:extLst>
              </p:cNvPr>
              <p:cNvSpPr/>
              <p:nvPr/>
            </p:nvSpPr>
            <p:spPr>
              <a:xfrm>
                <a:off x="2051649" y="4894166"/>
                <a:ext cx="1754530" cy="658175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en-US" altLang="ko-KR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 </a:t>
                </a:r>
                <a:r>
                  <a:rPr lang="ko-KR" altLang="en-US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국내 현장 시공</a:t>
                </a:r>
                <a:endParaRPr lang="en-US" altLang="ko-KR" sz="1200" b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  <a:p>
                <a:pPr lvl="0" algn="ctr" defTabSz="1008035" fontAlgn="base" latinLnBrk="0">
                  <a:defRPr/>
                </a:pPr>
                <a:r>
                  <a:rPr lang="ko-KR" altLang="en-US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효율성</a:t>
                </a:r>
                <a:r>
                  <a:rPr lang="en-US" altLang="ko-KR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(</a:t>
                </a:r>
                <a:r>
                  <a:rPr lang="ko-KR" altLang="en-US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경제성</a:t>
                </a:r>
                <a:r>
                  <a:rPr lang="en-US" altLang="ko-KR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) 20% </a:t>
                </a:r>
                <a:r>
                  <a:rPr lang="ko-KR" altLang="en-US" sz="1200" b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향상</a:t>
                </a:r>
                <a:endParaRPr lang="ko-KR" altLang="en-US" sz="1200" b="1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</p:grpSp>
        <p:grpSp>
          <p:nvGrpSpPr>
            <p:cNvPr id="5141" name="그룹 5140">
              <a:extLst>
                <a:ext uri="{FF2B5EF4-FFF2-40B4-BE49-F238E27FC236}">
                  <a16:creationId xmlns:a16="http://schemas.microsoft.com/office/drawing/2014/main" id="{2AB29714-CF7F-C93D-7F93-0A5B0A9E7F8A}"/>
                </a:ext>
              </a:extLst>
            </p:cNvPr>
            <p:cNvGrpSpPr/>
            <p:nvPr/>
          </p:nvGrpSpPr>
          <p:grpSpPr>
            <a:xfrm>
              <a:off x="6968342" y="3160122"/>
              <a:ext cx="2440054" cy="454075"/>
              <a:chOff x="1999857" y="4792059"/>
              <a:chExt cx="1806322" cy="809193"/>
            </a:xfrm>
            <a:solidFill>
              <a:schemeClr val="bg1"/>
            </a:solidFill>
          </p:grpSpPr>
          <p:sp>
            <p:nvSpPr>
              <p:cNvPr id="5142" name="Text Box 358" descr="도식1">
                <a:extLst>
                  <a:ext uri="{FF2B5EF4-FFF2-40B4-BE49-F238E27FC236}">
                    <a16:creationId xmlns:a16="http://schemas.microsoft.com/office/drawing/2014/main" id="{345463AA-B3CD-D5EB-17BF-E5D05ABAB2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99857" y="4792059"/>
                <a:ext cx="1806322" cy="809193"/>
              </a:xfrm>
              <a:prstGeom prst="round2SameRect">
                <a:avLst>
                  <a:gd name="adj1" fmla="val 0"/>
                  <a:gd name="adj2" fmla="val 0"/>
                </a:avLst>
              </a:prstGeom>
              <a:grpFill/>
              <a:ln w="12700" cap="rnd" cmpd="sng">
                <a:noFill/>
                <a:prstDash val="solid"/>
                <a:headEnd type="none" w="lg" len="med"/>
                <a:tailEnd type="none" w="lg" len="med"/>
              </a:ln>
              <a:effectLst>
                <a:innerShdw blurRad="25400" dir="16200000">
                  <a:schemeClr val="bg1">
                    <a:alpha val="50000"/>
                  </a:schemeClr>
                </a:innerShdw>
              </a:effectLst>
            </p:spPr>
            <p:style>
              <a:lnRef idx="1">
                <a:schemeClr val="accent5"/>
              </a:lnRef>
              <a:fillRef idx="3">
                <a:schemeClr val="accent5"/>
              </a:fillRef>
              <a:effectRef idx="2">
                <a:schemeClr val="accent5"/>
              </a:effectRef>
              <a:fontRef idx="minor">
                <a:schemeClr val="lt1"/>
              </a:fontRef>
            </p:style>
            <p:txBody>
              <a:bodyPr wrap="none" tIns="18000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base" latinLnBrk="0">
                  <a:spcBef>
                    <a:spcPct val="0"/>
                  </a:spcBef>
                  <a:spcAft>
                    <a:spcPct val="0"/>
                  </a:spcAft>
                </a:pPr>
                <a:endParaRPr kumimoji="1" lang="ko-KR" altLang="en-US" sz="1200" b="1" spc="-1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5143" name="직사각형 5142">
                <a:extLst>
                  <a:ext uri="{FF2B5EF4-FFF2-40B4-BE49-F238E27FC236}">
                    <a16:creationId xmlns:a16="http://schemas.microsoft.com/office/drawing/2014/main" id="{320CF5FD-E69E-6311-E608-67E174FB3BEF}"/>
                  </a:ext>
                </a:extLst>
              </p:cNvPr>
              <p:cNvSpPr/>
              <p:nvPr/>
            </p:nvSpPr>
            <p:spPr>
              <a:xfrm>
                <a:off x="2051649" y="4874531"/>
                <a:ext cx="1754530" cy="697444"/>
              </a:xfrm>
              <a:prstGeom prst="rect">
                <a:avLst/>
              </a:prstGeom>
              <a:grpFill/>
            </p:spPr>
            <p:txBody>
              <a:bodyPr wrap="square" lIns="0" tIns="0" rIns="0" bIns="0" rtlCol="0" anchor="ctr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1008035" fontAlgn="base" latinLnBrk="0">
                  <a:defRPr/>
                </a:pP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국내 </a:t>
                </a:r>
                <a:r>
                  <a:rPr lang="ko-KR" altLang="en-US" sz="1200" b="1" dirty="0" err="1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재제작</a:t>
                </a: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 </a:t>
                </a:r>
                <a:r>
                  <a:rPr lang="en-US" altLang="ko-KR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TBM</a:t>
                </a:r>
              </a:p>
              <a:p>
                <a:pPr lvl="0" algn="ctr" defTabSz="1008035" fontAlgn="base" latinLnBrk="0">
                  <a:defRPr/>
                </a:pPr>
                <a:r>
                  <a:rPr lang="ko-KR" altLang="en-US" sz="1200" b="1" dirty="0">
                    <a:ln>
                      <a:solidFill>
                        <a:srgbClr val="4F81BD">
                          <a:shade val="50000"/>
                          <a:alpha val="0"/>
                        </a:srgbClr>
                      </a:solidFill>
                    </a:ln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상용화 기반 구축 완료</a:t>
                </a:r>
              </a:p>
            </p:txBody>
          </p:sp>
        </p:grpSp>
        <p:sp>
          <p:nvSpPr>
            <p:cNvPr id="5144" name="타원 5143">
              <a:extLst>
                <a:ext uri="{FF2B5EF4-FFF2-40B4-BE49-F238E27FC236}">
                  <a16:creationId xmlns:a16="http://schemas.microsoft.com/office/drawing/2014/main" id="{9ED54D29-5DC5-3B38-87ED-E6D797B1598E}"/>
                </a:ext>
              </a:extLst>
            </p:cNvPr>
            <p:cNvSpPr/>
            <p:nvPr/>
          </p:nvSpPr>
          <p:spPr>
            <a:xfrm>
              <a:off x="1747198" y="3160121"/>
              <a:ext cx="216024" cy="21602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2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100">
                  <a:solidFill>
                    <a:schemeClr val="bg1"/>
                  </a:solidFill>
                </a:rPr>
                <a:t>1</a:t>
              </a:r>
              <a:endParaRPr lang="ko-KR" altLang="en-US" sz="1100" dirty="0" err="1">
                <a:solidFill>
                  <a:schemeClr val="bg1"/>
                </a:solidFill>
              </a:endParaRPr>
            </a:p>
          </p:txBody>
        </p:sp>
        <p:sp>
          <p:nvSpPr>
            <p:cNvPr id="5145" name="타원 5144">
              <a:extLst>
                <a:ext uri="{FF2B5EF4-FFF2-40B4-BE49-F238E27FC236}">
                  <a16:creationId xmlns:a16="http://schemas.microsoft.com/office/drawing/2014/main" id="{5C3DF617-6226-8894-EA56-821D4D6664AE}"/>
                </a:ext>
              </a:extLst>
            </p:cNvPr>
            <p:cNvSpPr/>
            <p:nvPr/>
          </p:nvSpPr>
          <p:spPr>
            <a:xfrm>
              <a:off x="4336900" y="3160121"/>
              <a:ext cx="216024" cy="21602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2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100">
                  <a:solidFill>
                    <a:schemeClr val="bg1"/>
                  </a:solidFill>
                </a:rPr>
                <a:t>2</a:t>
              </a:r>
              <a:endParaRPr lang="ko-KR" altLang="en-US" sz="1100" dirty="0" err="1">
                <a:solidFill>
                  <a:schemeClr val="bg1"/>
                </a:solidFill>
              </a:endParaRPr>
            </a:p>
          </p:txBody>
        </p:sp>
        <p:sp>
          <p:nvSpPr>
            <p:cNvPr id="5146" name="타원 5145">
              <a:extLst>
                <a:ext uri="{FF2B5EF4-FFF2-40B4-BE49-F238E27FC236}">
                  <a16:creationId xmlns:a16="http://schemas.microsoft.com/office/drawing/2014/main" id="{93C21F26-1E46-6E30-EE09-A152B3095EC3}"/>
                </a:ext>
              </a:extLst>
            </p:cNvPr>
            <p:cNvSpPr/>
            <p:nvPr/>
          </p:nvSpPr>
          <p:spPr>
            <a:xfrm>
              <a:off x="6948434" y="3160121"/>
              <a:ext cx="216024" cy="216024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2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100">
                  <a:solidFill>
                    <a:schemeClr val="bg1"/>
                  </a:solidFill>
                </a:rPr>
                <a:t>3</a:t>
              </a:r>
              <a:endParaRPr lang="ko-KR" altLang="en-US" sz="1100" dirty="0" err="1">
                <a:solidFill>
                  <a:schemeClr val="bg1"/>
                </a:solidFill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F9F45336-FE67-845C-16F4-1CA2330206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15</a:t>
            </a:fld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836730-1F6B-005C-51DF-56B66584D9CF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0738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069FED-A61F-A584-3196-6BEF753DA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0B8BD326-1052-F6C9-4CE6-6AF6F48AE3A9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4.2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세부활동의 적절성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(1)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63EA807-35A9-A071-D337-2582992BD7FA}"/>
              </a:ext>
            </a:extLst>
          </p:cNvPr>
          <p:cNvSpPr/>
          <p:nvPr/>
        </p:nvSpPr>
        <p:spPr>
          <a:xfrm>
            <a:off x="345440" y="1125538"/>
            <a:ext cx="9215122" cy="504000"/>
          </a:xfrm>
          <a:prstGeom prst="rect">
            <a:avLst/>
          </a:prstGeom>
          <a:solidFill>
            <a:srgbClr val="0060A8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" name="Text Box 14">
            <a:extLst>
              <a:ext uri="{FF2B5EF4-FFF2-40B4-BE49-F238E27FC236}">
                <a16:creationId xmlns:a16="http://schemas.microsoft.com/office/drawing/2014/main" id="{8A53A385-928A-E0FF-B939-816495A1A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512" y="1191697"/>
            <a:ext cx="8796521" cy="33853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0" indent="-144000" algn="ctr" latinLnBrk="1">
              <a:buClr>
                <a:srgbClr val="C00000"/>
              </a:buClr>
              <a:buNone/>
              <a:defRPr/>
            </a:pPr>
            <a:r>
              <a:rPr lang="ko-KR" altLang="en-US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장비제공 및 실증시범 여건을 고려</a:t>
            </a:r>
            <a:r>
              <a:rPr lang="en-US" altLang="ko-KR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총 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(1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Open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형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2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Shield</a:t>
            </a:r>
            <a:r>
              <a:rPr lang="ko-KR" altLang="en-US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형</a:t>
            </a:r>
            <a:r>
              <a:rPr lang="en-US" altLang="ko-KR" sz="2000" spc="-7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2000" spc="-7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로 구성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644FC1A3-8410-F3BB-C93F-3A8F3CAF1B6C}"/>
              </a:ext>
            </a:extLst>
          </p:cNvPr>
          <p:cNvSpPr txBox="1"/>
          <p:nvPr/>
        </p:nvSpPr>
        <p:spPr bwMode="auto">
          <a:xfrm>
            <a:off x="708330" y="1872742"/>
            <a:ext cx="885223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 </a:t>
            </a:r>
            <a:r>
              <a:rPr lang="en-US" altLang="ko-KR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</a:t>
            </a:r>
            <a:r>
              <a:rPr lang="ko-KR" altLang="en-US" sz="140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현장실증을</a:t>
            </a: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위해서는 재제작을 수행할 중고 </a:t>
            </a:r>
            <a:r>
              <a:rPr lang="en-US" altLang="ko-KR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확보</a:t>
            </a:r>
            <a:r>
              <a:rPr lang="en-US" altLang="ko-KR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40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후 </a:t>
            </a:r>
            <a:r>
              <a:rPr lang="ko-KR" altLang="en-US" sz="140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터널굴착</a:t>
            </a: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실증 현장이 필수</a:t>
            </a:r>
          </a:p>
        </p:txBody>
      </p:sp>
      <p:pic>
        <p:nvPicPr>
          <p:cNvPr id="93" name="Picture 4">
            <a:extLst>
              <a:ext uri="{FF2B5EF4-FFF2-40B4-BE49-F238E27FC236}">
                <a16:creationId xmlns:a16="http://schemas.microsoft.com/office/drawing/2014/main" id="{E9756D0F-85FB-B062-13CD-AF20FE48D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" y="1871465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4" name="TextBox 93">
            <a:extLst>
              <a:ext uri="{FF2B5EF4-FFF2-40B4-BE49-F238E27FC236}">
                <a16:creationId xmlns:a16="http://schemas.microsoft.com/office/drawing/2014/main" id="{61592D5A-80F7-3B42-339C-1FA51F1DDCE2}"/>
              </a:ext>
            </a:extLst>
          </p:cNvPr>
          <p:cNvSpPr txBox="1"/>
          <p:nvPr/>
        </p:nvSpPr>
        <p:spPr bwMode="auto">
          <a:xfrm>
            <a:off x="704528" y="2390367"/>
            <a:ext cx="885223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50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→ </a:t>
            </a:r>
            <a:r>
              <a:rPr lang="en-US" altLang="ko-KR" sz="1500" dirty="0">
                <a:solidFill>
                  <a:schemeClr val="accent3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r>
              <a:rPr lang="ko-KR" altLang="en-US" sz="1500" dirty="0">
                <a:solidFill>
                  <a:schemeClr val="accent3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단계는 </a:t>
            </a:r>
            <a:r>
              <a:rPr lang="en-US" altLang="ko-KR" sz="1500" dirty="0">
                <a:solidFill>
                  <a:schemeClr val="accent3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Open</a:t>
            </a:r>
            <a:r>
              <a:rPr lang="ko-KR" altLang="en-US" sz="1500" dirty="0">
                <a:solidFill>
                  <a:schemeClr val="accent3">
                    <a:lumMod val="50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형</a:t>
            </a:r>
            <a:r>
              <a:rPr lang="ko-KR" altLang="en-US" sz="15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으로</a:t>
            </a:r>
            <a:r>
              <a:rPr lang="en-US" altLang="ko-KR" sz="15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en-US" altLang="ko-KR" sz="15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15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단계는 </a:t>
            </a:r>
            <a:r>
              <a:rPr lang="en-US" altLang="ko-KR" sz="15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Shield</a:t>
            </a:r>
            <a:r>
              <a:rPr lang="ko-KR" altLang="en-US" sz="15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형</a:t>
            </a:r>
            <a:r>
              <a:rPr lang="ko-KR" altLang="en-US" sz="15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으로 실증을 모두 포함하여 </a:t>
            </a:r>
            <a:r>
              <a:rPr lang="ko-KR" altLang="en-US" sz="15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총 </a:t>
            </a:r>
            <a:r>
              <a:rPr lang="en-US" altLang="ko-KR" sz="15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</a:t>
            </a:r>
            <a:r>
              <a:rPr lang="ko-KR" altLang="en-US" sz="15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년</a:t>
            </a:r>
            <a:r>
              <a:rPr lang="en-US" altLang="ko-KR" sz="15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(3+2)</a:t>
            </a:r>
            <a:r>
              <a:rPr lang="ko-KR" altLang="en-US" sz="15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사업으로 계획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B8E170C-4DB3-AC7C-4E3A-691B2425A822}"/>
              </a:ext>
            </a:extLst>
          </p:cNvPr>
          <p:cNvSpPr txBox="1"/>
          <p:nvPr/>
        </p:nvSpPr>
        <p:spPr bwMode="auto">
          <a:xfrm>
            <a:off x="704528" y="5722158"/>
            <a:ext cx="8852230" cy="56604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4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기술개발 로드맵을 통해 연차별 수행 과업을 구체적으로 설정</a:t>
            </a:r>
            <a:endParaRPr lang="en-US" altLang="ko-KR" sz="14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※5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차년 사업으로 조정</a:t>
            </a:r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 2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단계 실증</a:t>
            </a:r>
            <a:r>
              <a:rPr lang="en-US" altLang="ko-KR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-</a:t>
            </a:r>
            <a:r>
              <a:rPr lang="ko-KR" altLang="en-US" sz="14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실제시공 연계</a:t>
            </a:r>
            <a:endParaRPr lang="ko-KR" altLang="en-US" sz="1400" dirty="0">
              <a:solidFill>
                <a:srgbClr val="FF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01" name="Picture 4">
            <a:extLst>
              <a:ext uri="{FF2B5EF4-FFF2-40B4-BE49-F238E27FC236}">
                <a16:creationId xmlns:a16="http://schemas.microsoft.com/office/drawing/2014/main" id="{5A316417-A366-37A6-CF13-CDAB969CBC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" y="5750616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CF162636-52FA-4A40-A1CD-0E253C7BE655}"/>
              </a:ext>
            </a:extLst>
          </p:cNvPr>
          <p:cNvGrpSpPr/>
          <p:nvPr/>
        </p:nvGrpSpPr>
        <p:grpSpPr>
          <a:xfrm>
            <a:off x="416497" y="2920349"/>
            <a:ext cx="8196606" cy="2426088"/>
            <a:chOff x="1086719" y="2920349"/>
            <a:chExt cx="7526383" cy="2426088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18D06620-1118-E875-CAD6-255A5427AA42}"/>
                </a:ext>
              </a:extLst>
            </p:cNvPr>
            <p:cNvSpPr/>
            <p:nvPr/>
          </p:nvSpPr>
          <p:spPr>
            <a:xfrm>
              <a:off x="1105373" y="2920349"/>
              <a:ext cx="1218503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단계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5EEDB92E-DA22-20FD-A79C-CABCFF1F7664}"/>
                </a:ext>
              </a:extLst>
            </p:cNvPr>
            <p:cNvSpPr/>
            <p:nvPr/>
          </p:nvSpPr>
          <p:spPr>
            <a:xfrm>
              <a:off x="2397787" y="2920349"/>
              <a:ext cx="3067644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1</a:t>
              </a:r>
              <a:r>
                <a:rPr lang="ko-KR" altLang="en-US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단계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EFC6EDA-E3FE-ECB5-771D-7AA5AA367D5A}"/>
                </a:ext>
              </a:extLst>
            </p:cNvPr>
            <p:cNvSpPr/>
            <p:nvPr/>
          </p:nvSpPr>
          <p:spPr>
            <a:xfrm>
              <a:off x="5541289" y="2920349"/>
              <a:ext cx="3067644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2</a:t>
              </a:r>
              <a:r>
                <a:rPr lang="ko-KR" altLang="en-US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단계</a:t>
              </a: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0860AA5F-60CA-AE1D-4456-30244DF82C6E}"/>
                </a:ext>
              </a:extLst>
            </p:cNvPr>
            <p:cNvSpPr/>
            <p:nvPr/>
          </p:nvSpPr>
          <p:spPr>
            <a:xfrm>
              <a:off x="1105373" y="3185697"/>
              <a:ext cx="1218503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연차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1FD6B080-0349-1DD7-F7B7-65A9DF237092}"/>
                </a:ext>
              </a:extLst>
            </p:cNvPr>
            <p:cNvSpPr/>
            <p:nvPr/>
          </p:nvSpPr>
          <p:spPr>
            <a:xfrm>
              <a:off x="4497481" y="3185697"/>
              <a:ext cx="967950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3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7AB4D568-3DA9-E0F4-5566-68B3D4499641}"/>
                </a:ext>
              </a:extLst>
            </p:cNvPr>
            <p:cNvSpPr/>
            <p:nvPr/>
          </p:nvSpPr>
          <p:spPr>
            <a:xfrm>
              <a:off x="2397787" y="3185697"/>
              <a:ext cx="967950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1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171AFADA-84E0-599C-256C-597907A08F53}"/>
                </a:ext>
              </a:extLst>
            </p:cNvPr>
            <p:cNvSpPr/>
            <p:nvPr/>
          </p:nvSpPr>
          <p:spPr>
            <a:xfrm>
              <a:off x="3451746" y="3185697"/>
              <a:ext cx="967950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2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DBDAE407-1108-D56B-2212-63AA957241FA}"/>
                </a:ext>
              </a:extLst>
            </p:cNvPr>
            <p:cNvSpPr/>
            <p:nvPr/>
          </p:nvSpPr>
          <p:spPr>
            <a:xfrm>
              <a:off x="7645152" y="3185697"/>
              <a:ext cx="967950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6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0348C83A-9556-12F6-D647-EDEB566D672F}"/>
                </a:ext>
              </a:extLst>
            </p:cNvPr>
            <p:cNvSpPr/>
            <p:nvPr/>
          </p:nvSpPr>
          <p:spPr>
            <a:xfrm>
              <a:off x="5545458" y="3185697"/>
              <a:ext cx="967950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4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8E1F369E-BB0F-ACCA-17A2-6E5049A6673F}"/>
                </a:ext>
              </a:extLst>
            </p:cNvPr>
            <p:cNvSpPr/>
            <p:nvPr/>
          </p:nvSpPr>
          <p:spPr>
            <a:xfrm>
              <a:off x="6599416" y="3185697"/>
              <a:ext cx="967950" cy="2321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5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3E285617-0B3B-10F7-113F-16CD71D73C77}"/>
                </a:ext>
              </a:extLst>
            </p:cNvPr>
            <p:cNvSpPr/>
            <p:nvPr/>
          </p:nvSpPr>
          <p:spPr>
            <a:xfrm>
              <a:off x="1086719" y="3512774"/>
              <a:ext cx="1218503" cy="88821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Open</a:t>
              </a:r>
              <a:r>
                <a:rPr lang="ko-KR" altLang="en-US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형</a:t>
              </a: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127CF01F-A7B2-5649-8E72-78B4AB0ADDEE}"/>
                </a:ext>
              </a:extLst>
            </p:cNvPr>
            <p:cNvSpPr/>
            <p:nvPr/>
          </p:nvSpPr>
          <p:spPr>
            <a:xfrm>
              <a:off x="1086719" y="4434202"/>
              <a:ext cx="1218503" cy="91223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Shield</a:t>
              </a:r>
              <a:r>
                <a:rPr lang="ko-KR" altLang="en-US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형</a:t>
              </a:r>
              <a:endParaRPr lang="en-US" altLang="ko-KR" sz="14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en-US" altLang="ko-KR" sz="14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(EPB/Slurry)</a:t>
              </a:r>
              <a:endParaRPr lang="ko-KR" altLang="en-US" sz="14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79" name="화살표: 갈매기형 수장 78">
              <a:extLst>
                <a:ext uri="{FF2B5EF4-FFF2-40B4-BE49-F238E27FC236}">
                  <a16:creationId xmlns:a16="http://schemas.microsoft.com/office/drawing/2014/main" id="{18543D17-BBB5-1404-712E-A3DFEFD37433}"/>
                </a:ext>
              </a:extLst>
            </p:cNvPr>
            <p:cNvSpPr/>
            <p:nvPr/>
          </p:nvSpPr>
          <p:spPr>
            <a:xfrm>
              <a:off x="2379133" y="3512774"/>
              <a:ext cx="967950" cy="630030"/>
            </a:xfrm>
            <a:prstGeom prst="chevron">
              <a:avLst>
                <a:gd name="adj" fmla="val 750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검사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진단</a:t>
              </a:r>
            </a:p>
          </p:txBody>
        </p:sp>
        <p:sp>
          <p:nvSpPr>
            <p:cNvPr id="80" name="화살표: 갈매기형 수장 79">
              <a:extLst>
                <a:ext uri="{FF2B5EF4-FFF2-40B4-BE49-F238E27FC236}">
                  <a16:creationId xmlns:a16="http://schemas.microsoft.com/office/drawing/2014/main" id="{E6E2AFD5-D3E2-B8AE-E3C9-C3D5C25ACE32}"/>
                </a:ext>
              </a:extLst>
            </p:cNvPr>
            <p:cNvSpPr/>
            <p:nvPr/>
          </p:nvSpPr>
          <p:spPr>
            <a:xfrm>
              <a:off x="3433092" y="3512774"/>
              <a:ext cx="967950" cy="630030"/>
            </a:xfrm>
            <a:prstGeom prst="chevron">
              <a:avLst>
                <a:gd name="adj" fmla="val 750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정비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리퍼비쉬</a:t>
              </a:r>
              <a:endParaRPr lang="ko-KR" altLang="en-US" sz="12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81" name="화살표: 갈매기형 수장 80">
              <a:extLst>
                <a:ext uri="{FF2B5EF4-FFF2-40B4-BE49-F238E27FC236}">
                  <a16:creationId xmlns:a16="http://schemas.microsoft.com/office/drawing/2014/main" id="{58887473-B147-AB89-8BEC-EF5FD7AD6E8A}"/>
                </a:ext>
              </a:extLst>
            </p:cNvPr>
            <p:cNvSpPr/>
            <p:nvPr/>
          </p:nvSpPr>
          <p:spPr>
            <a:xfrm>
              <a:off x="4478827" y="3512774"/>
              <a:ext cx="967950" cy="630030"/>
            </a:xfrm>
            <a:prstGeom prst="chevron">
              <a:avLst>
                <a:gd name="adj" fmla="val 7506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공장시험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현장조립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실증</a:t>
              </a:r>
            </a:p>
          </p:txBody>
        </p:sp>
        <p:sp>
          <p:nvSpPr>
            <p:cNvPr id="82" name="화살표: 갈매기형 수장 81">
              <a:extLst>
                <a:ext uri="{FF2B5EF4-FFF2-40B4-BE49-F238E27FC236}">
                  <a16:creationId xmlns:a16="http://schemas.microsoft.com/office/drawing/2014/main" id="{30276D8B-8A86-5125-6BE1-0BEAEBA02B7A}"/>
                </a:ext>
              </a:extLst>
            </p:cNvPr>
            <p:cNvSpPr/>
            <p:nvPr/>
          </p:nvSpPr>
          <p:spPr>
            <a:xfrm>
              <a:off x="5522634" y="3512774"/>
              <a:ext cx="990773" cy="630030"/>
            </a:xfrm>
            <a:prstGeom prst="chevron">
              <a:avLst>
                <a:gd name="adj" fmla="val 7507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실증완료</a:t>
              </a:r>
              <a:r>
                <a:rPr lang="en-US" altLang="ko-KR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평가</a:t>
              </a:r>
              <a:endParaRPr lang="ko-KR" altLang="en-US" sz="12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88" name="화살표: 갈매기형 수장 87">
              <a:extLst>
                <a:ext uri="{FF2B5EF4-FFF2-40B4-BE49-F238E27FC236}">
                  <a16:creationId xmlns:a16="http://schemas.microsoft.com/office/drawing/2014/main" id="{C574463E-B205-49B3-4481-78F2E6AE3BBF}"/>
                </a:ext>
              </a:extLst>
            </p:cNvPr>
            <p:cNvSpPr/>
            <p:nvPr/>
          </p:nvSpPr>
          <p:spPr>
            <a:xfrm>
              <a:off x="4478827" y="4434203"/>
              <a:ext cx="967950" cy="630030"/>
            </a:xfrm>
            <a:prstGeom prst="chevron">
              <a:avLst>
                <a:gd name="adj" fmla="val 9804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검사</a:t>
              </a:r>
              <a:r>
                <a:rPr lang="en-US" altLang="ko-KR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진단</a:t>
              </a:r>
              <a:endParaRPr lang="ko-KR" altLang="en-US" sz="12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89" name="화살표: 갈매기형 수장 88">
              <a:extLst>
                <a:ext uri="{FF2B5EF4-FFF2-40B4-BE49-F238E27FC236}">
                  <a16:creationId xmlns:a16="http://schemas.microsoft.com/office/drawing/2014/main" id="{4CC03258-F822-2F5C-5E68-14573249D0BF}"/>
                </a:ext>
              </a:extLst>
            </p:cNvPr>
            <p:cNvSpPr/>
            <p:nvPr/>
          </p:nvSpPr>
          <p:spPr>
            <a:xfrm>
              <a:off x="5520765" y="4434203"/>
              <a:ext cx="967950" cy="630030"/>
            </a:xfrm>
            <a:prstGeom prst="chevron">
              <a:avLst>
                <a:gd name="adj" fmla="val 12101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정비</a:t>
              </a:r>
              <a:r>
                <a:rPr lang="en-US" altLang="ko-KR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개조</a:t>
              </a:r>
              <a:r>
                <a:rPr lang="en-US" altLang="ko-KR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리퍼비쉬</a:t>
              </a:r>
              <a:endParaRPr lang="ko-KR" altLang="en-US" sz="12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90" name="화살표: 갈매기형 수장 89">
              <a:extLst>
                <a:ext uri="{FF2B5EF4-FFF2-40B4-BE49-F238E27FC236}">
                  <a16:creationId xmlns:a16="http://schemas.microsoft.com/office/drawing/2014/main" id="{4E07EEBB-67FA-7269-0FA4-A828C2E4148E}"/>
                </a:ext>
              </a:extLst>
            </p:cNvPr>
            <p:cNvSpPr/>
            <p:nvPr/>
          </p:nvSpPr>
          <p:spPr>
            <a:xfrm>
              <a:off x="6580763" y="4434203"/>
              <a:ext cx="967950" cy="630030"/>
            </a:xfrm>
            <a:prstGeom prst="chevron">
              <a:avLst>
                <a:gd name="adj" fmla="val 15546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공장조립</a:t>
              </a:r>
              <a:r>
                <a:rPr lang="en-US" altLang="ko-KR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무부하시험</a:t>
              </a:r>
              <a:endParaRPr lang="ko-KR" altLang="en-US" sz="12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91" name="화살표: 갈매기형 수장 90">
              <a:extLst>
                <a:ext uri="{FF2B5EF4-FFF2-40B4-BE49-F238E27FC236}">
                  <a16:creationId xmlns:a16="http://schemas.microsoft.com/office/drawing/2014/main" id="{A10A3ED8-7C74-E8B9-F4C9-17C0C9FEED9B}"/>
                </a:ext>
              </a:extLst>
            </p:cNvPr>
            <p:cNvSpPr/>
            <p:nvPr/>
          </p:nvSpPr>
          <p:spPr>
            <a:xfrm>
              <a:off x="7626498" y="4434203"/>
              <a:ext cx="967950" cy="630030"/>
            </a:xfrm>
            <a:prstGeom prst="chevron">
              <a:avLst>
                <a:gd name="adj" fmla="val 10952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 dirty="0">
                  <a:solidFill>
                    <a:srgbClr val="FF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현장조립</a:t>
              </a:r>
              <a:r>
                <a:rPr lang="en-US" altLang="ko-KR" sz="1200" dirty="0">
                  <a:solidFill>
                    <a:srgbClr val="FF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</a:p>
            <a:p>
              <a:pPr algn="ctr"/>
              <a:r>
                <a:rPr lang="ko-KR" altLang="en-US" sz="1200" dirty="0">
                  <a:solidFill>
                    <a:srgbClr val="FF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실증</a:t>
              </a:r>
              <a:r>
                <a:rPr lang="en-US" altLang="ko-KR" sz="1200" dirty="0">
                  <a:solidFill>
                    <a:srgbClr val="FF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200" dirty="0">
                  <a:solidFill>
                    <a:srgbClr val="FF000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평가</a:t>
              </a:r>
            </a:p>
          </p:txBody>
        </p:sp>
        <p:sp>
          <p:nvSpPr>
            <p:cNvPr id="96" name="화살표: 오른쪽 95">
              <a:extLst>
                <a:ext uri="{FF2B5EF4-FFF2-40B4-BE49-F238E27FC236}">
                  <a16:creationId xmlns:a16="http://schemas.microsoft.com/office/drawing/2014/main" id="{CDF18ABF-A355-C1C5-E274-77C6B020EFAE}"/>
                </a:ext>
              </a:extLst>
            </p:cNvPr>
            <p:cNvSpPr/>
            <p:nvPr/>
          </p:nvSpPr>
          <p:spPr>
            <a:xfrm>
              <a:off x="2373421" y="4168855"/>
              <a:ext cx="4115294" cy="232131"/>
            </a:xfrm>
            <a:prstGeom prst="rightArrow">
              <a:avLst/>
            </a:prstGeom>
            <a:solidFill>
              <a:schemeClr val="accent3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050" dirty="0" err="1">
                <a:solidFill>
                  <a:schemeClr val="tx1"/>
                </a:solidFill>
              </a:endParaRPr>
            </a:p>
          </p:txBody>
        </p:sp>
        <p:sp>
          <p:nvSpPr>
            <p:cNvPr id="97" name="화살표: 오른쪽 96">
              <a:extLst>
                <a:ext uri="{FF2B5EF4-FFF2-40B4-BE49-F238E27FC236}">
                  <a16:creationId xmlns:a16="http://schemas.microsoft.com/office/drawing/2014/main" id="{F644A6CF-1079-5330-41B4-FD1B16338EF2}"/>
                </a:ext>
              </a:extLst>
            </p:cNvPr>
            <p:cNvSpPr/>
            <p:nvPr/>
          </p:nvSpPr>
          <p:spPr>
            <a:xfrm>
              <a:off x="4478827" y="5114307"/>
              <a:ext cx="3088539" cy="232130"/>
            </a:xfrm>
            <a:prstGeom prst="rightArrow">
              <a:avLst/>
            </a:prstGeom>
            <a:solidFill>
              <a:schemeClr val="accent1">
                <a:lumMod val="75000"/>
              </a:schemeClr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050" dirty="0" err="1">
                <a:solidFill>
                  <a:schemeClr val="tx1"/>
                </a:solidFill>
              </a:endParaRPr>
            </a:p>
          </p:txBody>
        </p:sp>
        <p:sp>
          <p:nvSpPr>
            <p:cNvPr id="34" name="화살표: 갈매기형 수장 33">
              <a:extLst>
                <a:ext uri="{FF2B5EF4-FFF2-40B4-BE49-F238E27FC236}">
                  <a16:creationId xmlns:a16="http://schemas.microsoft.com/office/drawing/2014/main" id="{31F8AA47-1482-406D-B3F9-8A58EB113B2D}"/>
                </a:ext>
              </a:extLst>
            </p:cNvPr>
            <p:cNvSpPr/>
            <p:nvPr/>
          </p:nvSpPr>
          <p:spPr>
            <a:xfrm>
              <a:off x="6601343" y="3512774"/>
              <a:ext cx="2007589" cy="630030"/>
            </a:xfrm>
            <a:prstGeom prst="chevron">
              <a:avLst>
                <a:gd name="adj" fmla="val 7506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rgbClr val="FF0000"/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Open TBM </a:t>
              </a:r>
              <a:r>
                <a:rPr lang="ko-KR" altLang="en-US" sz="12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사업화</a:t>
              </a:r>
              <a:endParaRPr lang="en-US" altLang="ko-KR" sz="12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 </a:t>
              </a:r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현장 도입 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기업 주도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</a:t>
              </a:r>
              <a:endParaRPr lang="ko-KR" altLang="en-US" sz="12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39" name="화살표: 갈매기형 수장 38">
              <a:extLst>
                <a:ext uri="{FF2B5EF4-FFF2-40B4-BE49-F238E27FC236}">
                  <a16:creationId xmlns:a16="http://schemas.microsoft.com/office/drawing/2014/main" id="{C75AC54B-F947-4F6A-AD41-91E412F2C406}"/>
                </a:ext>
              </a:extLst>
            </p:cNvPr>
            <p:cNvSpPr/>
            <p:nvPr/>
          </p:nvSpPr>
          <p:spPr>
            <a:xfrm>
              <a:off x="3189661" y="4434202"/>
              <a:ext cx="1287669" cy="630030"/>
            </a:xfrm>
            <a:prstGeom prst="chevron">
              <a:avLst>
                <a:gd name="adj" fmla="val 7507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accent3">
                  <a:lumMod val="50000"/>
                </a:schemeClr>
              </a:solidFill>
              <a:prstDash val="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2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성능입증</a:t>
              </a:r>
              <a:endParaRPr lang="en-US" altLang="ko-KR" sz="12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  <a:p>
              <a:pPr algn="ctr"/>
              <a:r>
                <a:rPr lang="ko-KR" altLang="en-US" sz="1200" dirty="0" err="1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핵심모듈</a:t>
              </a:r>
              <a:r>
                <a:rPr lang="en-US" altLang="ko-KR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/</a:t>
              </a:r>
              <a:r>
                <a:rPr lang="ko-KR" altLang="en-US" sz="1200" dirty="0">
                  <a:solidFill>
                    <a:schemeClr val="tx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부품 개별 사업화</a:t>
              </a:r>
            </a:p>
          </p:txBody>
        </p:sp>
      </p:grpSp>
      <p:sp>
        <p:nvSpPr>
          <p:cNvPr id="37" name="화살표: 갈매기형 수장 36">
            <a:extLst>
              <a:ext uri="{FF2B5EF4-FFF2-40B4-BE49-F238E27FC236}">
                <a16:creationId xmlns:a16="http://schemas.microsoft.com/office/drawing/2014/main" id="{F52C060B-2C6B-438E-9732-A245306AEA27}"/>
              </a:ext>
            </a:extLst>
          </p:cNvPr>
          <p:cNvSpPr/>
          <p:nvPr/>
        </p:nvSpPr>
        <p:spPr>
          <a:xfrm>
            <a:off x="8608933" y="4437113"/>
            <a:ext cx="1191912" cy="630030"/>
          </a:xfrm>
          <a:prstGeom prst="chevron">
            <a:avLst>
              <a:gd name="adj" fmla="val 750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FF"/>
            </a:solidFill>
            <a:prstDash val="dash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Shield TBM </a:t>
            </a:r>
          </a:p>
          <a:p>
            <a:pPr algn="ctr"/>
            <a:r>
              <a:rPr lang="ko-KR" altLang="en-US" sz="1100" dirty="0" err="1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1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사업화</a:t>
            </a:r>
            <a:endParaRPr lang="en-US" altLang="ko-KR" sz="1100" dirty="0">
              <a:solidFill>
                <a:srgbClr val="FF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en-US" altLang="ko-KR" sz="11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 </a:t>
            </a:r>
            <a:r>
              <a:rPr lang="ko-KR" altLang="en-US" sz="11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현장 도입</a:t>
            </a:r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3446D8BF-6546-4079-9565-A3725C2DD648}"/>
              </a:ext>
            </a:extLst>
          </p:cNvPr>
          <p:cNvCxnSpPr>
            <a:cxnSpLocks/>
          </p:cNvCxnSpPr>
          <p:nvPr/>
        </p:nvCxnSpPr>
        <p:spPr>
          <a:xfrm flipV="1">
            <a:off x="2792558" y="4137173"/>
            <a:ext cx="180000" cy="294958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54B8F7C2-65B5-457D-A9F0-DA1E221DB600}"/>
              </a:ext>
            </a:extLst>
          </p:cNvPr>
          <p:cNvCxnSpPr>
            <a:cxnSpLocks/>
          </p:cNvCxnSpPr>
          <p:nvPr/>
        </p:nvCxnSpPr>
        <p:spPr>
          <a:xfrm flipV="1">
            <a:off x="3975843" y="4139703"/>
            <a:ext cx="133200" cy="288000"/>
          </a:xfrm>
          <a:prstGeom prst="line">
            <a:avLst/>
          </a:prstGeom>
          <a:ln w="12700">
            <a:solidFill>
              <a:schemeClr val="accent3">
                <a:lumMod val="50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246BB2A-A98B-7EB3-51EC-7346E4B6FC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16</a:t>
            </a:fld>
            <a:endParaRPr lang="ko-KR" altLang="en-US" dirty="0"/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89508A2-E94D-F904-639D-260E4BAEF116}"/>
              </a:ext>
            </a:extLst>
          </p:cNvPr>
          <p:cNvCxnSpPr>
            <a:cxnSpLocks/>
          </p:cNvCxnSpPr>
          <p:nvPr/>
        </p:nvCxnSpPr>
        <p:spPr>
          <a:xfrm>
            <a:off x="7511732" y="2924944"/>
            <a:ext cx="0" cy="2520280"/>
          </a:xfrm>
          <a:prstGeom prst="line">
            <a:avLst/>
          </a:prstGeom>
          <a:ln w="25400">
            <a:solidFill>
              <a:srgbClr val="0000F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711B7C83-7AB3-A58D-0408-6F181A448A79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028178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1046D-ACDD-2519-72F3-0A5EA4ACE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C418356-871F-E045-040E-09473334906E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4.2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세부활동의 적절성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(2)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31A52E6-AD84-59D3-E38E-791F9BFE28A4}"/>
              </a:ext>
            </a:extLst>
          </p:cNvPr>
          <p:cNvSpPr/>
          <p:nvPr/>
        </p:nvSpPr>
        <p:spPr>
          <a:xfrm>
            <a:off x="5075940" y="1177110"/>
            <a:ext cx="4444498" cy="243499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8000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en-US" altLang="ko-KR" sz="1050" b="1" spc="-15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F093FFF-8DD5-191F-67D8-C90D88058661}"/>
              </a:ext>
            </a:extLst>
          </p:cNvPr>
          <p:cNvGrpSpPr/>
          <p:nvPr/>
        </p:nvGrpSpPr>
        <p:grpSpPr>
          <a:xfrm>
            <a:off x="5004752" y="1232487"/>
            <a:ext cx="4425066" cy="325278"/>
            <a:chOff x="5004752" y="1607880"/>
            <a:chExt cx="4425066" cy="325278"/>
          </a:xfrm>
        </p:grpSpPr>
        <p:sp>
          <p:nvSpPr>
            <p:cNvPr id="13" name="모서리가 둥근 직사각형 114">
              <a:extLst>
                <a:ext uri="{FF2B5EF4-FFF2-40B4-BE49-F238E27FC236}">
                  <a16:creationId xmlns:a16="http://schemas.microsoft.com/office/drawing/2014/main" id="{697D7EDC-D202-EFB4-75C4-1A821C1B63A9}"/>
                </a:ext>
              </a:extLst>
            </p:cNvPr>
            <p:cNvSpPr/>
            <p:nvPr/>
          </p:nvSpPr>
          <p:spPr>
            <a:xfrm>
              <a:off x="5004752" y="1607880"/>
              <a:ext cx="777995" cy="325278"/>
            </a:xfrm>
            <a:prstGeom prst="roundRect">
              <a:avLst>
                <a:gd name="adj" fmla="val 708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dirty="0">
                <a:solidFill>
                  <a:srgbClr val="0070C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1D2802F-A5C0-8AC9-E1CD-C00820F3BFE5}"/>
                </a:ext>
              </a:extLst>
            </p:cNvPr>
            <p:cNvSpPr txBox="1"/>
            <p:nvPr/>
          </p:nvSpPr>
          <p:spPr>
            <a:xfrm>
              <a:off x="5061138" y="1677822"/>
              <a:ext cx="323284" cy="1853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/>
              <a:r>
                <a:rPr lang="ko-KR" altLang="en-US" sz="120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rgbClr val="FFDE3E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endParaRPr lang="en-US" altLang="ko-KR" sz="120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rgbClr val="FFDE3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C198F22-281F-2DDB-2427-27821755D87C}"/>
                </a:ext>
              </a:extLst>
            </p:cNvPr>
            <p:cNvSpPr txBox="1"/>
            <p:nvPr/>
          </p:nvSpPr>
          <p:spPr>
            <a:xfrm>
              <a:off x="5382429" y="1631474"/>
              <a:ext cx="351354" cy="27809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/>
              <a:r>
                <a:rPr lang="en-US" altLang="ko-KR" b="1" spc="-16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2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ED69743-3B1C-97EB-419A-66820E658637}"/>
                </a:ext>
              </a:extLst>
            </p:cNvPr>
            <p:cNvSpPr txBox="1"/>
            <p:nvPr/>
          </p:nvSpPr>
          <p:spPr>
            <a:xfrm>
              <a:off x="5838403" y="1616631"/>
              <a:ext cx="3591415" cy="307777"/>
            </a:xfrm>
            <a:prstGeom prst="rect">
              <a:avLst/>
            </a:prstGeom>
          </p:spPr>
          <p:txBody>
            <a:bodyPr wrap="square" lIns="0" r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defRPr/>
              </a:pP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재활용 </a:t>
              </a: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검사</a:t>
              </a: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진단 기술</a:t>
              </a:r>
              <a:endParaRPr lang="ko-KR" altLang="en-US" sz="14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C241FAC-7C4F-8E33-0C54-53A4184F2027}"/>
              </a:ext>
            </a:extLst>
          </p:cNvPr>
          <p:cNvSpPr/>
          <p:nvPr/>
        </p:nvSpPr>
        <p:spPr>
          <a:xfrm>
            <a:off x="466052" y="1185837"/>
            <a:ext cx="4489736" cy="242626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8000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en-US" altLang="ko-KR" sz="1050" b="1" spc="-15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3AB620C2-4B22-B766-34F7-B48F970AA384}"/>
              </a:ext>
            </a:extLst>
          </p:cNvPr>
          <p:cNvGrpSpPr/>
          <p:nvPr/>
        </p:nvGrpSpPr>
        <p:grpSpPr>
          <a:xfrm>
            <a:off x="401638" y="1232814"/>
            <a:ext cx="4504725" cy="324625"/>
            <a:chOff x="393581" y="1617109"/>
            <a:chExt cx="4504725" cy="324625"/>
          </a:xfrm>
        </p:grpSpPr>
        <p:grpSp>
          <p:nvGrpSpPr>
            <p:cNvPr id="37" name="그룹 243">
              <a:extLst>
                <a:ext uri="{FF2B5EF4-FFF2-40B4-BE49-F238E27FC236}">
                  <a16:creationId xmlns:a16="http://schemas.microsoft.com/office/drawing/2014/main" id="{8AD4D4A3-3E0A-3B2F-6893-05B74CFA75F3}"/>
                </a:ext>
              </a:extLst>
            </p:cNvPr>
            <p:cNvGrpSpPr/>
            <p:nvPr/>
          </p:nvGrpSpPr>
          <p:grpSpPr>
            <a:xfrm>
              <a:off x="393581" y="1617109"/>
              <a:ext cx="792000" cy="324625"/>
              <a:chOff x="384730" y="3537725"/>
              <a:chExt cx="792000" cy="324000"/>
            </a:xfrm>
          </p:grpSpPr>
          <p:sp>
            <p:nvSpPr>
              <p:cNvPr id="41" name="모서리가 둥근 직사각형 114">
                <a:extLst>
                  <a:ext uri="{FF2B5EF4-FFF2-40B4-BE49-F238E27FC236}">
                    <a16:creationId xmlns:a16="http://schemas.microsoft.com/office/drawing/2014/main" id="{19CA55A2-BEF5-BDC2-AD2A-B6A8A034800E}"/>
                  </a:ext>
                </a:extLst>
              </p:cNvPr>
              <p:cNvSpPr/>
              <p:nvPr/>
            </p:nvSpPr>
            <p:spPr>
              <a:xfrm>
                <a:off x="384730" y="3537725"/>
                <a:ext cx="792000" cy="324000"/>
              </a:xfrm>
              <a:prstGeom prst="roundRect">
                <a:avLst>
                  <a:gd name="adj" fmla="val 7082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ko-KR" sz="1600" dirty="0">
                  <a:solidFill>
                    <a:srgbClr val="0070C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1C077A0F-6902-DF22-8188-992D7F8FD8D6}"/>
                  </a:ext>
                </a:extLst>
              </p:cNvPr>
              <p:cNvSpPr txBox="1"/>
              <p:nvPr/>
            </p:nvSpPr>
            <p:spPr>
              <a:xfrm>
                <a:off x="442131" y="3607392"/>
                <a:ext cx="329104" cy="1846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/>
                <a:r>
                  <a:rPr lang="ko-KR" altLang="en-US" sz="1200" dirty="0">
                    <a:ln>
                      <a:solidFill>
                        <a:srgbClr val="373A4B">
                          <a:alpha val="0"/>
                        </a:srgbClr>
                      </a:solidFill>
                    </a:ln>
                    <a:solidFill>
                      <a:srgbClr val="FFDE3E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핵심</a:t>
                </a:r>
                <a:endParaRPr lang="en-US" altLang="ko-KR" sz="120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rgbClr val="FFDE3E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A1F0DCD5-1D73-8AF5-E3DF-638CAF73AED1}"/>
                  </a:ext>
                </a:extLst>
              </p:cNvPr>
              <p:cNvSpPr txBox="1"/>
              <p:nvPr/>
            </p:nvSpPr>
            <p:spPr>
              <a:xfrm>
                <a:off x="769206" y="3561226"/>
                <a:ext cx="357679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en-US" altLang="ko-KR" b="1" spc="-160" dirty="0">
                    <a:ln>
                      <a:solidFill>
                        <a:srgbClr val="373A4B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1</a:t>
                </a: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D1140AF-0967-4F9C-87D4-610F3C9F165E}"/>
                </a:ext>
              </a:extLst>
            </p:cNvPr>
            <p:cNvSpPr txBox="1"/>
            <p:nvPr/>
          </p:nvSpPr>
          <p:spPr>
            <a:xfrm>
              <a:off x="1242239" y="1625236"/>
              <a:ext cx="3656067" cy="308370"/>
            </a:xfrm>
            <a:prstGeom prst="rect">
              <a:avLst/>
            </a:prstGeom>
          </p:spPr>
          <p:txBody>
            <a:bodyPr wrap="square" lIns="0" r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defRPr/>
              </a:pP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시스템 엔지니어링 기술</a:t>
              </a:r>
              <a:endParaRPr lang="ko-KR" altLang="en-US" sz="14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3C66FA35-D6C3-061B-8A36-1946B3DDE6D2}"/>
              </a:ext>
            </a:extLst>
          </p:cNvPr>
          <p:cNvSpPr/>
          <p:nvPr/>
        </p:nvSpPr>
        <p:spPr>
          <a:xfrm>
            <a:off x="5075123" y="3717032"/>
            <a:ext cx="4445315" cy="248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8000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en-US" altLang="ko-KR" sz="1050" b="1" spc="-15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E6DD1BEE-6960-53EF-575E-DE768397B705}"/>
              </a:ext>
            </a:extLst>
          </p:cNvPr>
          <p:cNvGrpSpPr/>
          <p:nvPr/>
        </p:nvGrpSpPr>
        <p:grpSpPr>
          <a:xfrm>
            <a:off x="5004752" y="3785083"/>
            <a:ext cx="4002288" cy="331326"/>
            <a:chOff x="5363173" y="4181324"/>
            <a:chExt cx="4002288" cy="331326"/>
          </a:xfrm>
        </p:grpSpPr>
        <p:sp>
          <p:nvSpPr>
            <p:cNvPr id="47" name="모서리가 둥근 직사각형 114">
              <a:extLst>
                <a:ext uri="{FF2B5EF4-FFF2-40B4-BE49-F238E27FC236}">
                  <a16:creationId xmlns:a16="http://schemas.microsoft.com/office/drawing/2014/main" id="{515B63C5-9F2C-071A-55AF-3478C8E81645}"/>
                </a:ext>
              </a:extLst>
            </p:cNvPr>
            <p:cNvSpPr/>
            <p:nvPr/>
          </p:nvSpPr>
          <p:spPr>
            <a:xfrm>
              <a:off x="5363173" y="4181324"/>
              <a:ext cx="811076" cy="331326"/>
            </a:xfrm>
            <a:prstGeom prst="roundRect">
              <a:avLst>
                <a:gd name="adj" fmla="val 708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dirty="0">
                <a:solidFill>
                  <a:srgbClr val="0070C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719BBAB7-AEF5-6D73-1563-95FB18725522}"/>
                </a:ext>
              </a:extLst>
            </p:cNvPr>
            <p:cNvSpPr txBox="1"/>
            <p:nvPr/>
          </p:nvSpPr>
          <p:spPr>
            <a:xfrm>
              <a:off x="5451736" y="4252566"/>
              <a:ext cx="337031" cy="1888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/>
              <a:r>
                <a:rPr lang="ko-KR" altLang="en-US" sz="120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rgbClr val="FFDE3E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endParaRPr lang="en-US" altLang="ko-KR" sz="120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rgbClr val="FFDE3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DBBD558-6798-5177-8640-10960A081BF4}"/>
                </a:ext>
              </a:extLst>
            </p:cNvPr>
            <p:cNvSpPr txBox="1"/>
            <p:nvPr/>
          </p:nvSpPr>
          <p:spPr>
            <a:xfrm>
              <a:off x="5787087" y="4205356"/>
              <a:ext cx="366294" cy="28326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/>
              <a:r>
                <a:rPr lang="en-US" altLang="ko-KR" b="1" spc="-16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4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07CA4936-7408-4DDB-76A6-744769D215C8}"/>
                </a:ext>
              </a:extLst>
            </p:cNvPr>
            <p:cNvSpPr txBox="1"/>
            <p:nvPr/>
          </p:nvSpPr>
          <p:spPr>
            <a:xfrm>
              <a:off x="6255204" y="4193099"/>
              <a:ext cx="3110257" cy="307777"/>
            </a:xfrm>
            <a:prstGeom prst="rect">
              <a:avLst/>
            </a:prstGeom>
          </p:spPr>
          <p:txBody>
            <a:bodyPr wrap="square" lIns="0" r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defRPr/>
              </a:pP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장비 완성차 통합 기술</a:t>
              </a:r>
              <a:endParaRPr lang="ko-KR" altLang="en-US" sz="14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AEF75E7B-DB5D-DC8D-7D98-A8287528F846}"/>
              </a:ext>
            </a:extLst>
          </p:cNvPr>
          <p:cNvSpPr/>
          <p:nvPr/>
        </p:nvSpPr>
        <p:spPr>
          <a:xfrm>
            <a:off x="459038" y="3717031"/>
            <a:ext cx="4496749" cy="248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8000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en-US" altLang="ko-KR" sz="1050" b="1" spc="-15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52384159-91BE-1B3C-04A1-A56DA30EEED1}"/>
              </a:ext>
            </a:extLst>
          </p:cNvPr>
          <p:cNvGrpSpPr/>
          <p:nvPr/>
        </p:nvGrpSpPr>
        <p:grpSpPr>
          <a:xfrm>
            <a:off x="401638" y="3788746"/>
            <a:ext cx="4603192" cy="324000"/>
            <a:chOff x="344488" y="4148204"/>
            <a:chExt cx="4603192" cy="324000"/>
          </a:xfrm>
        </p:grpSpPr>
        <p:sp>
          <p:nvSpPr>
            <p:cNvPr id="53" name="모서리가 둥근 직사각형 114">
              <a:extLst>
                <a:ext uri="{FF2B5EF4-FFF2-40B4-BE49-F238E27FC236}">
                  <a16:creationId xmlns:a16="http://schemas.microsoft.com/office/drawing/2014/main" id="{EF73F11B-A75B-9F23-13CF-7399756BDF1C}"/>
                </a:ext>
              </a:extLst>
            </p:cNvPr>
            <p:cNvSpPr/>
            <p:nvPr/>
          </p:nvSpPr>
          <p:spPr>
            <a:xfrm>
              <a:off x="344488" y="4148204"/>
              <a:ext cx="809312" cy="324000"/>
            </a:xfrm>
            <a:prstGeom prst="roundRect">
              <a:avLst>
                <a:gd name="adj" fmla="val 7082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dirty="0">
                <a:solidFill>
                  <a:srgbClr val="0070C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F8EEB86-6C7D-844B-B1AD-B06F07FB6F40}"/>
                </a:ext>
              </a:extLst>
            </p:cNvPr>
            <p:cNvSpPr txBox="1"/>
            <p:nvPr/>
          </p:nvSpPr>
          <p:spPr>
            <a:xfrm>
              <a:off x="403144" y="4217871"/>
              <a:ext cx="336298" cy="18466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/>
              <a:r>
                <a:rPr lang="ko-KR" altLang="en-US" sz="120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rgbClr val="FFDE3E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</a:t>
              </a:r>
              <a:endParaRPr lang="en-US" altLang="ko-KR" sz="120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rgbClr val="FFDE3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BE62895-EC2F-EA43-4BF2-5CF283B45504}"/>
                </a:ext>
              </a:extLst>
            </p:cNvPr>
            <p:cNvSpPr txBox="1"/>
            <p:nvPr/>
          </p:nvSpPr>
          <p:spPr>
            <a:xfrm>
              <a:off x="737368" y="4171705"/>
              <a:ext cx="365497" cy="2769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/>
              <a:r>
                <a:rPr lang="en-US" altLang="ko-KR" b="1" spc="-16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3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D5EEC76-23B0-5F50-CF5B-037C9BC9C398}"/>
                </a:ext>
              </a:extLst>
            </p:cNvPr>
            <p:cNvSpPr txBox="1"/>
            <p:nvPr/>
          </p:nvSpPr>
          <p:spPr>
            <a:xfrm>
              <a:off x="1211696" y="4156316"/>
              <a:ext cx="3735984" cy="307777"/>
            </a:xfrm>
            <a:prstGeom prst="rect">
              <a:avLst/>
            </a:prstGeom>
          </p:spPr>
          <p:txBody>
            <a:bodyPr wrap="square" lIns="0" r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defRPr/>
              </a:pP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수요기반 </a:t>
              </a: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핵심부품 재제작 기술</a:t>
              </a:r>
              <a:endParaRPr lang="ko-KR" altLang="en-US" sz="14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62" name="Text Box 14">
            <a:extLst>
              <a:ext uri="{FF2B5EF4-FFF2-40B4-BE49-F238E27FC236}">
                <a16:creationId xmlns:a16="http://schemas.microsoft.com/office/drawing/2014/main" id="{221313C8-6375-D12F-9858-C0E5C866C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052" y="2972852"/>
            <a:ext cx="4486948" cy="553998"/>
          </a:xfrm>
          <a:prstGeom prst="rect">
            <a:avLst/>
          </a:prstGeom>
        </p:spPr>
        <p:txBody>
          <a:bodyPr wrap="square" lIns="0" r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정의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터널 현장 정보 기반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및 개별 구성 부품의 요구사양 및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공정 설계</a:t>
            </a:r>
            <a:endParaRPr lang="en-US" altLang="ko-KR" sz="1000" spc="-12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-  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진행을 위한 중고 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장비 전체에 대해 적용</a:t>
            </a:r>
            <a:endParaRPr lang="en-US" altLang="ko-KR" sz="10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(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개발내용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①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최적 터널 장비설계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②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주요부품 개조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조립기술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③TBM 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공정설계</a:t>
            </a:r>
          </a:p>
        </p:txBody>
      </p:sp>
      <p:sp>
        <p:nvSpPr>
          <p:cNvPr id="71" name="Text Box 14">
            <a:extLst>
              <a:ext uri="{FF2B5EF4-FFF2-40B4-BE49-F238E27FC236}">
                <a16:creationId xmlns:a16="http://schemas.microsoft.com/office/drawing/2014/main" id="{04286FD0-0B24-A04D-C46C-1E8FE33D9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291" y="5431323"/>
            <a:ext cx="4396795" cy="707886"/>
          </a:xfrm>
          <a:prstGeom prst="rect">
            <a:avLst/>
          </a:prstGeom>
        </p:spPr>
        <p:txBody>
          <a:bodyPr wrap="square" lIns="0" r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</a:t>
            </a: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정의</a:t>
            </a: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구성 모듈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부품의 실질적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재제조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리퍼비시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완료 모듈 신뢰성 평가 기술</a:t>
            </a:r>
            <a:endParaRPr lang="en-US" altLang="ko-KR" sz="1000" spc="-12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- 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재활용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장비의 각 모듈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부품별로 적용</a:t>
            </a:r>
            <a:endParaRPr lang="en-US" altLang="ko-KR" sz="1000" spc="-12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(</a:t>
            </a:r>
            <a:r>
              <a:rPr lang="ko-KR" altLang="en-US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개발내용</a:t>
            </a: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①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핵심부품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재제조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국산화 기술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②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핵심부품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리버피시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기술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  ③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핵심부품 신뢰성 평가 기술 개발</a:t>
            </a:r>
          </a:p>
        </p:txBody>
      </p:sp>
      <p:sp>
        <p:nvSpPr>
          <p:cNvPr id="83" name="Text Box 14">
            <a:extLst>
              <a:ext uri="{FF2B5EF4-FFF2-40B4-BE49-F238E27FC236}">
                <a16:creationId xmlns:a16="http://schemas.microsoft.com/office/drawing/2014/main" id="{BF1D98D4-1A13-05DC-D907-0F14D3997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1523" y="5416390"/>
            <a:ext cx="4268296" cy="707886"/>
          </a:xfrm>
          <a:prstGeom prst="rect">
            <a:avLst/>
          </a:prstGeom>
        </p:spPr>
        <p:txBody>
          <a:bodyPr wrap="square" lIns="0" r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</a:t>
            </a:r>
            <a:r>
              <a:rPr lang="en-US" altLang="ko-KR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정의</a:t>
            </a:r>
            <a:r>
              <a:rPr lang="en-US" altLang="ko-KR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재활용 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조립 및 디지털 트윈 기술을 연동한 통합 기술</a:t>
            </a:r>
            <a:endParaRPr lang="en-US" altLang="ko-KR" sz="10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-  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리퍼비시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완료된 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핵심모듈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및 조립된 완성차에 적용</a:t>
            </a:r>
            <a:endParaRPr lang="en-US" altLang="ko-KR" sz="10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(</a:t>
            </a:r>
            <a:r>
              <a:rPr lang="ko-KR" altLang="en-US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개발내용</a:t>
            </a:r>
            <a:r>
              <a:rPr lang="en-US" altLang="ko-KR" sz="1000" b="1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①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개조조립 공정기술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②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디지털트윈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플랫폼</a:t>
            </a:r>
            <a: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③</a:t>
            </a:r>
            <a:r>
              <a:rPr lang="ko-KR" altLang="en-US" sz="10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</a:t>
            </a: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br>
              <a:rPr lang="en-US" altLang="ko-KR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ko-KR" altLang="en-US" sz="10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시스템 통합 및 제작 검증</a:t>
            </a:r>
          </a:p>
        </p:txBody>
      </p:sp>
      <p:sp>
        <p:nvSpPr>
          <p:cNvPr id="5138" name="Text Box 14">
            <a:extLst>
              <a:ext uri="{FF2B5EF4-FFF2-40B4-BE49-F238E27FC236}">
                <a16:creationId xmlns:a16="http://schemas.microsoft.com/office/drawing/2014/main" id="{463E4058-B37C-C0E1-DDCB-3305361C5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1522" y="2844773"/>
            <a:ext cx="4350445" cy="861774"/>
          </a:xfrm>
          <a:prstGeom prst="rect">
            <a:avLst/>
          </a:prstGeom>
        </p:spPr>
        <p:txBody>
          <a:bodyPr wrap="square" lIns="0" r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</a:t>
            </a: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(</a:t>
            </a:r>
            <a:r>
              <a:rPr lang="ko-KR" altLang="en-US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정의</a:t>
            </a: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장비 검사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진단으로 장비의 상태 판단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투입 여부를 결정하는 기술 개발</a:t>
            </a:r>
            <a:endParaRPr lang="en-US" altLang="ko-KR" sz="1000" spc="-12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-  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재활용 대상이 되는 중고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과 이를 구성하는 각 모듈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부품에 적용</a:t>
            </a:r>
            <a:endParaRPr lang="en-US" altLang="ko-KR" sz="1000" spc="-12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(</a:t>
            </a:r>
            <a:r>
              <a:rPr lang="ko-KR" altLang="en-US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개발내용</a:t>
            </a:r>
            <a:r>
              <a:rPr lang="en-US" altLang="ko-KR" sz="1000" b="1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)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①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재사용 대상 장비 성능 검사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진단 기술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②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핵심구동계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검사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진단 기술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③</a:t>
            </a:r>
            <a:r>
              <a:rPr lang="ko-KR" altLang="en-US" sz="1000" spc="-12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완성차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본체 검사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진단 기술 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④후방설비 검사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진단 기술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⑤부품 검사</a:t>
            </a:r>
            <a:r>
              <a:rPr lang="en-US" altLang="ko-KR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000" spc="-12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진단 수명평가 기술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BD1F1C5-3D29-BAA8-697A-08DBA3911A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14" y="1628800"/>
            <a:ext cx="2355133" cy="129459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8ABE15D-FB6A-320D-4E9B-A277FEFA0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7138" y="1628800"/>
            <a:ext cx="907451" cy="133702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B7E0B6F1-17FE-EE66-6267-BDA1A26688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4710" y="1629360"/>
            <a:ext cx="875050" cy="134013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5886AF98-9859-15B1-52AE-A8D7D5B4CE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4675" y="1702382"/>
            <a:ext cx="2564629" cy="1042266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CAF75C28-0154-8BFC-BD31-4F3EC14CF9D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89304" y="1631843"/>
            <a:ext cx="1729646" cy="1085819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6FDA6DF1-B0F6-B796-1521-F81C92FFA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3634" y="4307379"/>
            <a:ext cx="1584176" cy="856255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8E69B3C8-26D4-593A-090C-DD8C725AD6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7146" y="4372324"/>
            <a:ext cx="1190672" cy="801977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DD7FBB05-B141-A887-2C12-58FB0E1F7D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283" y="4320525"/>
            <a:ext cx="1279334" cy="853776"/>
          </a:xfrm>
          <a:prstGeom prst="rect">
            <a:avLst/>
          </a:prstGeom>
        </p:spPr>
      </p:pic>
      <p:grpSp>
        <p:nvGrpSpPr>
          <p:cNvPr id="40" name="그룹 39">
            <a:extLst>
              <a:ext uri="{FF2B5EF4-FFF2-40B4-BE49-F238E27FC236}">
                <a16:creationId xmlns:a16="http://schemas.microsoft.com/office/drawing/2014/main" id="{B1F23389-FD9F-356B-3066-A2F952BEF6BD}"/>
              </a:ext>
            </a:extLst>
          </p:cNvPr>
          <p:cNvGrpSpPr/>
          <p:nvPr/>
        </p:nvGrpSpPr>
        <p:grpSpPr>
          <a:xfrm>
            <a:off x="5388481" y="4186775"/>
            <a:ext cx="3877007" cy="1124686"/>
            <a:chOff x="5130033" y="4655103"/>
            <a:chExt cx="3470892" cy="1018358"/>
          </a:xfrm>
        </p:grpSpPr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80EB2660-E82B-F9CE-4110-BFCBC6714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130033" y="4656288"/>
              <a:ext cx="1839191" cy="1017173"/>
            </a:xfrm>
            <a:prstGeom prst="rect">
              <a:avLst/>
            </a:prstGeom>
          </p:spPr>
        </p:pic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8413A741-249F-3D96-FA6F-C0C76EFFC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024135" y="4655103"/>
              <a:ext cx="1576790" cy="1017174"/>
            </a:xfrm>
            <a:prstGeom prst="rect">
              <a:avLst/>
            </a:prstGeom>
          </p:spPr>
        </p:pic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599CAE1-C77F-61B9-141C-7B9FE62DE2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17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5A7C38-3B1A-4C23-A4A4-09CEA3E30924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4882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22652-065E-1B19-91A4-68B548F6C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1BE973F-4383-EF79-B9F6-98999F8AFE16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4.2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세부활동의 적절성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(3)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9565706-5962-2C3F-6E31-5DFAE4ED05EF}"/>
              </a:ext>
            </a:extLst>
          </p:cNvPr>
          <p:cNvSpPr/>
          <p:nvPr/>
        </p:nvSpPr>
        <p:spPr>
          <a:xfrm>
            <a:off x="466052" y="1184400"/>
            <a:ext cx="4378613" cy="500591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8000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en-US" altLang="ko-KR" sz="1050" b="1" spc="-15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E9656538-0D11-E9F4-14D9-255A20DFCA50}"/>
              </a:ext>
            </a:extLst>
          </p:cNvPr>
          <p:cNvGrpSpPr/>
          <p:nvPr/>
        </p:nvGrpSpPr>
        <p:grpSpPr>
          <a:xfrm>
            <a:off x="401638" y="1231204"/>
            <a:ext cx="4504725" cy="332237"/>
            <a:chOff x="393581" y="1532575"/>
            <a:chExt cx="4504725" cy="332237"/>
          </a:xfrm>
        </p:grpSpPr>
        <p:grpSp>
          <p:nvGrpSpPr>
            <p:cNvPr id="37" name="그룹 243">
              <a:extLst>
                <a:ext uri="{FF2B5EF4-FFF2-40B4-BE49-F238E27FC236}">
                  <a16:creationId xmlns:a16="http://schemas.microsoft.com/office/drawing/2014/main" id="{1E16C4CF-8400-70A0-C626-58DB303D172A}"/>
                </a:ext>
              </a:extLst>
            </p:cNvPr>
            <p:cNvGrpSpPr/>
            <p:nvPr/>
          </p:nvGrpSpPr>
          <p:grpSpPr>
            <a:xfrm>
              <a:off x="393581" y="1532575"/>
              <a:ext cx="792000" cy="324625"/>
              <a:chOff x="384730" y="3453354"/>
              <a:chExt cx="792000" cy="324000"/>
            </a:xfrm>
          </p:grpSpPr>
          <p:sp>
            <p:nvSpPr>
              <p:cNvPr id="41" name="모서리가 둥근 직사각형 114">
                <a:extLst>
                  <a:ext uri="{FF2B5EF4-FFF2-40B4-BE49-F238E27FC236}">
                    <a16:creationId xmlns:a16="http://schemas.microsoft.com/office/drawing/2014/main" id="{40541148-E271-F292-8A45-7C79B86D3879}"/>
                  </a:ext>
                </a:extLst>
              </p:cNvPr>
              <p:cNvSpPr/>
              <p:nvPr/>
            </p:nvSpPr>
            <p:spPr>
              <a:xfrm>
                <a:off x="384730" y="3453354"/>
                <a:ext cx="792000" cy="324000"/>
              </a:xfrm>
              <a:prstGeom prst="roundRect">
                <a:avLst>
                  <a:gd name="adj" fmla="val 7082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ko-KR" sz="1600" dirty="0">
                  <a:solidFill>
                    <a:srgbClr val="0070C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51DAB650-C944-03F9-4D84-3F7DF4F4FEB6}"/>
                  </a:ext>
                </a:extLst>
              </p:cNvPr>
              <p:cNvSpPr txBox="1"/>
              <p:nvPr/>
            </p:nvSpPr>
            <p:spPr>
              <a:xfrm>
                <a:off x="442131" y="3537008"/>
                <a:ext cx="329104" cy="1846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/>
                <a:r>
                  <a:rPr lang="ko-KR" altLang="en-US" sz="1200" dirty="0">
                    <a:ln>
                      <a:solidFill>
                        <a:srgbClr val="373A4B">
                          <a:alpha val="0"/>
                        </a:srgbClr>
                      </a:solidFill>
                    </a:ln>
                    <a:solidFill>
                      <a:srgbClr val="FFDE3E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핵심</a:t>
                </a:r>
                <a:endParaRPr lang="en-US" altLang="ko-KR" sz="120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rgbClr val="FFDE3E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085FF66C-3A45-0DDD-09BB-34BF9D97177F}"/>
                  </a:ext>
                </a:extLst>
              </p:cNvPr>
              <p:cNvSpPr txBox="1"/>
              <p:nvPr/>
            </p:nvSpPr>
            <p:spPr>
              <a:xfrm>
                <a:off x="769206" y="3490842"/>
                <a:ext cx="357679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en-US" altLang="ko-KR" b="1" spc="-160" dirty="0">
                    <a:ln>
                      <a:solidFill>
                        <a:srgbClr val="373A4B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5</a:t>
                </a:r>
              </a:p>
            </p:txBody>
          </p:sp>
        </p:grp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3E51CD5-9E3F-BCB7-F801-102CD6822304}"/>
                </a:ext>
              </a:extLst>
            </p:cNvPr>
            <p:cNvSpPr txBox="1"/>
            <p:nvPr/>
          </p:nvSpPr>
          <p:spPr>
            <a:xfrm>
              <a:off x="1242239" y="1556442"/>
              <a:ext cx="3656067" cy="308370"/>
            </a:xfrm>
            <a:prstGeom prst="rect">
              <a:avLst/>
            </a:prstGeom>
          </p:spPr>
          <p:txBody>
            <a:bodyPr wrap="square" lIns="0" r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defRPr/>
              </a:pP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첨단 시공</a:t>
              </a:r>
              <a:r>
                <a:rPr lang="en-US" altLang="ko-KR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·</a:t>
              </a:r>
              <a:r>
                <a:rPr lang="ko-KR" altLang="en-US" sz="1400" spc="-7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운영기술 개발</a:t>
              </a:r>
              <a:endParaRPr lang="ko-KR" altLang="en-US" sz="14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62" name="Text Box 14">
            <a:extLst>
              <a:ext uri="{FF2B5EF4-FFF2-40B4-BE49-F238E27FC236}">
                <a16:creationId xmlns:a16="http://schemas.microsoft.com/office/drawing/2014/main" id="{5FC94285-B7EA-1998-8300-46AA70A1B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163" y="5011583"/>
            <a:ext cx="4339351" cy="1107996"/>
          </a:xfrm>
          <a:prstGeom prst="rect">
            <a:avLst/>
          </a:prstGeom>
        </p:spPr>
        <p:txBody>
          <a:bodyPr wrap="square" lIns="0" r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정의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TBM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에서 다양한 데이터를 실시간 획득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/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분석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시공 최적화 방안 및 </a:t>
            </a:r>
            <a:b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</a:b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통합시스템 개발</a:t>
            </a:r>
            <a:endParaRPr lang="en-US" altLang="ko-KR" sz="11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 - AI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를 활용한 실시간 분석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데이터의 표준화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빅데이터화 포함</a:t>
            </a:r>
            <a:endParaRPr lang="en-US" altLang="ko-KR" sz="11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개발내용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①TBM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빅데이터 수집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1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전처리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기술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②TBM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핵심부품 잔존수명 예측기술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③TBM 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최적 운영을 위한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AI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기반 의사결정 방법론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④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실시간 통합관제 시스템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DEDD14E1-56B8-D908-6CAC-340413488F3E}"/>
              </a:ext>
            </a:extLst>
          </p:cNvPr>
          <p:cNvGrpSpPr/>
          <p:nvPr/>
        </p:nvGrpSpPr>
        <p:grpSpPr>
          <a:xfrm>
            <a:off x="522878" y="1729608"/>
            <a:ext cx="4238482" cy="2975241"/>
            <a:chOff x="522877" y="2115011"/>
            <a:chExt cx="4744170" cy="3330213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5EEB8801-D0E6-F998-17EE-A33C8F13E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2877" y="2115011"/>
              <a:ext cx="2471710" cy="1779171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2B75D9FF-2035-1E57-5799-412288131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059001" y="2115698"/>
              <a:ext cx="2208046" cy="1797846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0607F637-F717-1232-AD5D-83272A2844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76246" y="3939851"/>
              <a:ext cx="2139598" cy="1505373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F8B39686-D8D4-8473-180F-BBA2639F79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15843" y="3939851"/>
              <a:ext cx="2551203" cy="1505373"/>
            </a:xfrm>
            <a:prstGeom prst="rect">
              <a:avLst/>
            </a:prstGeom>
          </p:spPr>
        </p:pic>
      </p:grp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74637815-7328-5FC4-2CCA-0BEA5AA603DC}"/>
              </a:ext>
            </a:extLst>
          </p:cNvPr>
          <p:cNvSpPr/>
          <p:nvPr/>
        </p:nvSpPr>
        <p:spPr>
          <a:xfrm>
            <a:off x="4960375" y="1184400"/>
            <a:ext cx="4543987" cy="5005917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8000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/>
            <a:endParaRPr lang="en-US" altLang="ko-KR" sz="1050" b="1" spc="-15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9D925575-C6E9-FDD2-FC5D-5C9A9B02DCA4}"/>
              </a:ext>
            </a:extLst>
          </p:cNvPr>
          <p:cNvGrpSpPr/>
          <p:nvPr/>
        </p:nvGrpSpPr>
        <p:grpSpPr>
          <a:xfrm>
            <a:off x="4895961" y="1231204"/>
            <a:ext cx="4504725" cy="332237"/>
            <a:chOff x="393581" y="1532575"/>
            <a:chExt cx="4504725" cy="332237"/>
          </a:xfrm>
        </p:grpSpPr>
        <p:grpSp>
          <p:nvGrpSpPr>
            <p:cNvPr id="67" name="그룹 243">
              <a:extLst>
                <a:ext uri="{FF2B5EF4-FFF2-40B4-BE49-F238E27FC236}">
                  <a16:creationId xmlns:a16="http://schemas.microsoft.com/office/drawing/2014/main" id="{B9BFB4C4-1CC2-1CD5-1D08-6E002C291656}"/>
                </a:ext>
              </a:extLst>
            </p:cNvPr>
            <p:cNvGrpSpPr/>
            <p:nvPr/>
          </p:nvGrpSpPr>
          <p:grpSpPr>
            <a:xfrm>
              <a:off x="393581" y="1532575"/>
              <a:ext cx="792000" cy="324625"/>
              <a:chOff x="384730" y="3453354"/>
              <a:chExt cx="792000" cy="324000"/>
            </a:xfrm>
          </p:grpSpPr>
          <p:sp>
            <p:nvSpPr>
              <p:cNvPr id="69" name="모서리가 둥근 직사각형 114">
                <a:extLst>
                  <a:ext uri="{FF2B5EF4-FFF2-40B4-BE49-F238E27FC236}">
                    <a16:creationId xmlns:a16="http://schemas.microsoft.com/office/drawing/2014/main" id="{BA160F6F-3EF2-10DB-598C-0DD6DD9A01CE}"/>
                  </a:ext>
                </a:extLst>
              </p:cNvPr>
              <p:cNvSpPr/>
              <p:nvPr/>
            </p:nvSpPr>
            <p:spPr>
              <a:xfrm>
                <a:off x="384730" y="3453354"/>
                <a:ext cx="792000" cy="324000"/>
              </a:xfrm>
              <a:prstGeom prst="roundRect">
                <a:avLst>
                  <a:gd name="adj" fmla="val 7082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ko-KR" sz="1600" dirty="0">
                  <a:solidFill>
                    <a:srgbClr val="0070C0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FC07A16A-5101-8711-EE54-8BECAD78FCE1}"/>
                  </a:ext>
                </a:extLst>
              </p:cNvPr>
              <p:cNvSpPr txBox="1"/>
              <p:nvPr/>
            </p:nvSpPr>
            <p:spPr>
              <a:xfrm>
                <a:off x="442131" y="3537008"/>
                <a:ext cx="329104" cy="1846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 anchor="t" anchorCtr="0">
                <a:spAutoFit/>
              </a:bodyPr>
              <a:lstStyle/>
              <a:p>
                <a:pPr algn="ctr"/>
                <a:r>
                  <a:rPr lang="ko-KR" altLang="en-US" sz="1200" dirty="0">
                    <a:ln>
                      <a:solidFill>
                        <a:srgbClr val="373A4B">
                          <a:alpha val="0"/>
                        </a:srgbClr>
                      </a:solidFill>
                    </a:ln>
                    <a:solidFill>
                      <a:srgbClr val="FFDE3E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핵심</a:t>
                </a:r>
                <a:endParaRPr lang="en-US" altLang="ko-KR" sz="120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rgbClr val="FFDE3E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endParaRP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10CFB24-D0C9-51FF-0669-65479C96F63E}"/>
                  </a:ext>
                </a:extLst>
              </p:cNvPr>
              <p:cNvSpPr txBox="1"/>
              <p:nvPr/>
            </p:nvSpPr>
            <p:spPr>
              <a:xfrm>
                <a:off x="769206" y="3490842"/>
                <a:ext cx="357679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/>
                <a:r>
                  <a:rPr lang="en-US" altLang="ko-KR" b="1" spc="-160" dirty="0">
                    <a:ln>
                      <a:solidFill>
                        <a:srgbClr val="373A4B">
                          <a:alpha val="0"/>
                        </a:srgbClr>
                      </a:solidFill>
                    </a:ln>
                    <a:solidFill>
                      <a:schemeClr val="bg1"/>
                    </a:solidFill>
                    <a:latin typeface="KoPubWorld돋움체 Bold" panose="00000800000000000000" pitchFamily="2" charset="-127"/>
                    <a:ea typeface="KoPubWorld돋움체 Bold" panose="00000800000000000000" pitchFamily="2" charset="-127"/>
                    <a:cs typeface="KoPubWorld돋움체 Bold" panose="00000800000000000000" pitchFamily="2" charset="-127"/>
                  </a:rPr>
                  <a:t>6</a:t>
                </a:r>
              </a:p>
            </p:txBody>
          </p:sp>
        </p:grp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1FF2B593-DCC3-1809-48D1-208C8ECCB031}"/>
                </a:ext>
              </a:extLst>
            </p:cNvPr>
            <p:cNvSpPr txBox="1"/>
            <p:nvPr/>
          </p:nvSpPr>
          <p:spPr>
            <a:xfrm>
              <a:off x="1242239" y="1556442"/>
              <a:ext cx="3656067" cy="308370"/>
            </a:xfrm>
            <a:prstGeom prst="rect">
              <a:avLst/>
            </a:prstGeom>
          </p:spPr>
          <p:txBody>
            <a:bodyPr wrap="square" lIns="0" r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>
                <a:defRPr/>
              </a:pPr>
              <a:r>
                <a:rPr lang="ko-KR" altLang="en-US" sz="1400" spc="-70" dirty="0" err="1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400" spc="-7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en-US" altLang="ko-KR" sz="1400" spc="-7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400" spc="-70" dirty="0">
                  <a:ln>
                    <a:solidFill>
                      <a:srgbClr val="373A4B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현장 실증</a:t>
              </a:r>
            </a:p>
          </p:txBody>
        </p:sp>
      </p:grpSp>
      <p:sp>
        <p:nvSpPr>
          <p:cNvPr id="73" name="Text Box 14">
            <a:extLst>
              <a:ext uri="{FF2B5EF4-FFF2-40B4-BE49-F238E27FC236}">
                <a16:creationId xmlns:a16="http://schemas.microsoft.com/office/drawing/2014/main" id="{CA76A31F-B1E5-C51E-4C54-E3067309C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2212" y="5118964"/>
            <a:ext cx="4440311" cy="938719"/>
          </a:xfrm>
          <a:prstGeom prst="rect">
            <a:avLst/>
          </a:prstGeom>
        </p:spPr>
        <p:txBody>
          <a:bodyPr wrap="square" lIns="0" r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·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정의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장비 형식별 현장 실증을 통한 </a:t>
            </a:r>
            <a:r>
              <a:rPr lang="ko-KR" altLang="en-US" sz="11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성능 검증 및 설계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·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시공 가이드라인 개발</a:t>
            </a:r>
            <a:endParaRPr lang="en-US" altLang="ko-KR" sz="11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- 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실증 안전성 및 데이터 활용도 제고를 위한 사전 실증계획 수립 포함</a:t>
            </a:r>
            <a:endParaRPr lang="en-US" altLang="ko-KR" sz="1100" spc="-70" dirty="0">
              <a:ln>
                <a:solidFill>
                  <a:srgbClr val="373A4B">
                    <a:alpha val="0"/>
                  </a:srgbClr>
                </a:solidFill>
              </a:ln>
              <a:solidFill>
                <a:schemeClr val="tx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  <a:p>
            <a:pPr marL="88900" indent="-8890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· (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개발내용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①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실증계획 및 관리 매뉴얼 수립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②</a:t>
            </a:r>
            <a:r>
              <a:rPr lang="ko-KR" altLang="en-US" sz="11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재제작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TBM 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현장 실증 및 성능 검증</a:t>
            </a:r>
            <a:r>
              <a:rPr lang="en-US" altLang="ko-KR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③</a:t>
            </a:r>
            <a:r>
              <a:rPr lang="ko-KR" altLang="en-US" sz="1100" spc="-70" dirty="0" err="1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현장실증을</a:t>
            </a:r>
            <a:r>
              <a:rPr lang="ko-KR" altLang="en-US" sz="1100" spc="-70" dirty="0">
                <a:ln>
                  <a:solidFill>
                    <a:srgbClr val="373A4B">
                      <a:alpha val="0"/>
                    </a:srgbClr>
                  </a:solidFill>
                </a:ln>
                <a:solidFill>
                  <a:schemeClr val="tx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통한 설계 및 시공 가이드라인 개발</a:t>
            </a:r>
          </a:p>
        </p:txBody>
      </p:sp>
      <p:pic>
        <p:nvPicPr>
          <p:cNvPr id="82" name="그림 81">
            <a:extLst>
              <a:ext uri="{FF2B5EF4-FFF2-40B4-BE49-F238E27FC236}">
                <a16:creationId xmlns:a16="http://schemas.microsoft.com/office/drawing/2014/main" id="{633B450C-5196-C61F-8DB7-888BD08192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4300" y="1729608"/>
            <a:ext cx="4241142" cy="1632722"/>
          </a:xfrm>
          <a:prstGeom prst="rect">
            <a:avLst/>
          </a:prstGeom>
        </p:spPr>
      </p:pic>
      <p:pic>
        <p:nvPicPr>
          <p:cNvPr id="87" name="그림 86">
            <a:extLst>
              <a:ext uri="{FF2B5EF4-FFF2-40B4-BE49-F238E27FC236}">
                <a16:creationId xmlns:a16="http://schemas.microsoft.com/office/drawing/2014/main" id="{42B6E8E5-0C7D-CD70-9286-40B5FD0A71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31498" y="3345067"/>
            <a:ext cx="2056737" cy="1359781"/>
          </a:xfrm>
          <a:prstGeom prst="rect">
            <a:avLst/>
          </a:prstGeom>
        </p:spPr>
      </p:pic>
      <p:pic>
        <p:nvPicPr>
          <p:cNvPr id="92" name="그림 91">
            <a:extLst>
              <a:ext uri="{FF2B5EF4-FFF2-40B4-BE49-F238E27FC236}">
                <a16:creationId xmlns:a16="http://schemas.microsoft.com/office/drawing/2014/main" id="{C1CA3E53-54F4-EA75-EC48-94A092EC65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78704" y="3367728"/>
            <a:ext cx="2056737" cy="1371899"/>
          </a:xfrm>
          <a:prstGeom prst="rect">
            <a:avLst/>
          </a:prstGeom>
        </p:spPr>
      </p:pic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27725BE-8013-1305-CAD0-AC4FC43CE6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0806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BFC16-C01F-1715-0A34-1F1971DBE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>
            <a:extLst>
              <a:ext uri="{FF2B5EF4-FFF2-40B4-BE49-F238E27FC236}">
                <a16:creationId xmlns:a16="http://schemas.microsoft.com/office/drawing/2014/main" id="{9BEDC9C2-3720-9124-BB2A-ECD196A03ADD}"/>
              </a:ext>
            </a:extLst>
          </p:cNvPr>
          <p:cNvSpPr txBox="1"/>
          <p:nvPr/>
        </p:nvSpPr>
        <p:spPr>
          <a:xfrm>
            <a:off x="632520" y="2492896"/>
            <a:ext cx="838150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1065716" fontAlgn="base">
              <a:spcBef>
                <a:spcPct val="0"/>
              </a:spcBef>
            </a:pP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 </a:t>
            </a:r>
            <a:r>
              <a:rPr kumimoji="1" lang="ko-KR" altLang="en-US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해결방안 및 노력</a:t>
            </a: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kumimoji="1" lang="ko-KR" altLang="en-US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세부내용</a:t>
            </a: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  <a:p>
            <a:pPr algn="ctr" defTabSz="1065716" fontAlgn="base">
              <a:spcBef>
                <a:spcPct val="0"/>
              </a:spcBef>
            </a:pPr>
            <a:r>
              <a:rPr kumimoji="1" lang="en-US" altLang="ko-KR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kumimoji="1" lang="ko-KR" altLang="en-US" sz="36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</p:spTree>
    <p:extLst>
      <p:ext uri="{BB962C8B-B14F-4D97-AF65-F5344CB8AC3E}">
        <p14:creationId xmlns:p14="http://schemas.microsoft.com/office/powerpoint/2010/main" val="2743044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1F186-69CA-5F86-79F0-A7D4CA594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43A0917-DE50-F447-77C5-B5180B58BC13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D39C877A-2111-880A-63D8-F42DE3B94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C89262C1-977B-6FFD-608D-882C2C0970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766FE79-9C26-64B1-3805-AB0CA03552BD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05B78B2F-5BF3-D22A-296F-9B32F20BC05C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4B93494B-E4F4-D496-4098-D200A1FBA9C0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91435F80-F226-C524-64CD-EE9617912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00000"/>
              </a:buClr>
              <a:defRPr/>
            </a:pP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철도공단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  <a:r>
              <a:rPr lang="ko-KR" altLang="en-US" dirty="0" err="1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예타기획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TBM </a:t>
            </a: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94A73C7-B933-1B9C-D15D-3D92B22D51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20</a:t>
            </a:fld>
            <a:endParaRPr lang="ko-KR" altLang="en-US" dirty="0"/>
          </a:p>
        </p:txBody>
      </p:sp>
      <p:pic>
        <p:nvPicPr>
          <p:cNvPr id="32780" name="그림 32779">
            <a:extLst>
              <a:ext uri="{FF2B5EF4-FFF2-40B4-BE49-F238E27FC236}">
                <a16:creationId xmlns:a16="http://schemas.microsoft.com/office/drawing/2014/main" id="{532856D7-A470-E30D-FCCE-5FB1407542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98" b="17212"/>
          <a:stretch>
            <a:fillRect/>
          </a:stretch>
        </p:blipFill>
        <p:spPr>
          <a:xfrm>
            <a:off x="207403" y="2924944"/>
            <a:ext cx="9491194" cy="3523806"/>
          </a:xfrm>
          <a:prstGeom prst="rect">
            <a:avLst/>
          </a:prstGeom>
        </p:spPr>
      </p:pic>
      <p:pic>
        <p:nvPicPr>
          <p:cNvPr id="32782" name="Picture 4">
            <a:extLst>
              <a:ext uri="{FF2B5EF4-FFF2-40B4-BE49-F238E27FC236}">
                <a16:creationId xmlns:a16="http://schemas.microsoft.com/office/drawing/2014/main" id="{A1664C09-020B-C46F-31E4-6D796B8A9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" y="1871465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83" name="TextBox 32782">
            <a:extLst>
              <a:ext uri="{FF2B5EF4-FFF2-40B4-BE49-F238E27FC236}">
                <a16:creationId xmlns:a16="http://schemas.microsoft.com/office/drawing/2014/main" id="{B7DC7EAF-C861-34ED-FFF6-914398BE0A0C}"/>
              </a:ext>
            </a:extLst>
          </p:cNvPr>
          <p:cNvSpPr txBox="1"/>
          <p:nvPr/>
        </p:nvSpPr>
        <p:spPr bwMode="auto">
          <a:xfrm>
            <a:off x="617554" y="1700808"/>
            <a:ext cx="5929894" cy="1200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b="1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rgbClr val="505FB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800" b="1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rgbClr val="505FB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재활용 활성화를 위한 기반조성 사업</a:t>
            </a:r>
            <a:endParaRPr lang="en-US" altLang="ko-KR" sz="1800" b="1" dirty="0">
              <a:ln>
                <a:solidFill>
                  <a:srgbClr val="4BACC6">
                    <a:alpha val="0"/>
                  </a:srgbClr>
                </a:solidFill>
              </a:ln>
              <a:solidFill>
                <a:srgbClr val="505FBC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KoPubWorld돋움체 Bold" panose="00000800000000000000" pitchFamily="2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중대단면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(8-9m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급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제작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조립공장 전무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TBM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관련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부품재제조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조립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통합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복합클러스터 구축 </a:t>
            </a:r>
          </a:p>
        </p:txBody>
      </p:sp>
    </p:spTree>
    <p:extLst>
      <p:ext uri="{BB962C8B-B14F-4D97-AF65-F5344CB8AC3E}">
        <p14:creationId xmlns:p14="http://schemas.microsoft.com/office/powerpoint/2010/main" val="16999313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E17DF0-8F1C-2FAB-FA64-785016E16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D6C6D92-984C-101F-A320-E64371E947D2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FC023070-FE0E-241F-EBFE-7E49AB5AB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A7BF8F54-AA49-2D01-7B00-053201FC12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6821535-46C6-9930-A06E-3FD9A8F12046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FAF9D2B1-AD56-6006-CFB9-8F2228FACF3F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76928A67-0385-91B5-FE55-4482B7B239F3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148ACEBA-0D5C-9BBC-7C28-572FD63D2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FBB6C2F-2AB4-7793-F06B-C8CED20E2D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21</a:t>
            </a:fld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74A896F-ED02-4CD2-967B-E4DCF1A6FD39}"/>
              </a:ext>
            </a:extLst>
          </p:cNvPr>
          <p:cNvSpPr/>
          <p:nvPr/>
        </p:nvSpPr>
        <p:spPr>
          <a:xfrm>
            <a:off x="791076" y="6155113"/>
            <a:ext cx="3806836" cy="442239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 defTabSz="495330">
              <a:lnSpc>
                <a:spcPts val="1192"/>
              </a:lnSpc>
            </a:pPr>
            <a:r>
              <a:rPr lang="ko-KR" altLang="en-US" sz="1083" b="1" kern="0" spc="-54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보고계획</a:t>
            </a:r>
            <a:endParaRPr lang="ko-KR" altLang="en-US" sz="1083" b="1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FDD80B9-BA4A-452C-B6C1-700260C9238F}"/>
              </a:ext>
            </a:extLst>
          </p:cNvPr>
          <p:cNvSpPr/>
          <p:nvPr/>
        </p:nvSpPr>
        <p:spPr>
          <a:xfrm>
            <a:off x="4659842" y="6196717"/>
            <a:ext cx="4169571" cy="400635"/>
          </a:xfrm>
          <a:prstGeom prst="rect">
            <a:avLst/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algn="ctr" defTabSz="495330">
              <a:lnSpc>
                <a:spcPts val="1192"/>
              </a:lnSpc>
            </a:pPr>
            <a:endParaRPr lang="ko-KR" altLang="en-US" sz="867" b="1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FE0DDE95-0980-4E11-9C50-3F41E0A8123B}"/>
              </a:ext>
            </a:extLst>
          </p:cNvPr>
          <p:cNvGrpSpPr/>
          <p:nvPr/>
        </p:nvGrpSpPr>
        <p:grpSpPr>
          <a:xfrm>
            <a:off x="4527836" y="6269670"/>
            <a:ext cx="697885" cy="307537"/>
            <a:chOff x="8639831" y="8240951"/>
            <a:chExt cx="1445788" cy="694635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1832278-3375-42BC-9C46-6E1330958E46}"/>
                </a:ext>
              </a:extLst>
            </p:cNvPr>
            <p:cNvSpPr txBox="1"/>
            <p:nvPr/>
          </p:nvSpPr>
          <p:spPr>
            <a:xfrm>
              <a:off x="8639831" y="8425645"/>
              <a:ext cx="1445788" cy="509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67">
                  <a:latin typeface="+mj-ea"/>
                  <a:ea typeface="+mj-ea"/>
                </a:rPr>
                <a:t>착수보고</a:t>
              </a:r>
              <a:endParaRPr lang="ko-KR" altLang="en-US" sz="867" dirty="0">
                <a:latin typeface="+mj-ea"/>
                <a:ea typeface="+mj-ea"/>
              </a:endParaRPr>
            </a:p>
          </p:txBody>
        </p:sp>
        <p:sp>
          <p:nvSpPr>
            <p:cNvPr id="7" name="이등변 삼각형 6">
              <a:extLst>
                <a:ext uri="{FF2B5EF4-FFF2-40B4-BE49-F238E27FC236}">
                  <a16:creationId xmlns:a16="http://schemas.microsoft.com/office/drawing/2014/main" id="{059D5529-0702-4B8F-8274-7F5A8AF9CAB4}"/>
                </a:ext>
              </a:extLst>
            </p:cNvPr>
            <p:cNvSpPr/>
            <p:nvPr/>
          </p:nvSpPr>
          <p:spPr>
            <a:xfrm>
              <a:off x="9330316" y="8240951"/>
              <a:ext cx="105331" cy="164622"/>
            </a:xfrm>
            <a:prstGeom prst="triangl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95330">
                <a:defRPr/>
              </a:pPr>
              <a:endParaRPr lang="ko-KR" altLang="en-US" sz="1733" kern="0">
                <a:solidFill>
                  <a:prstClr val="white"/>
                </a:solidFill>
                <a:latin typeface="맑은 고딕"/>
                <a:ea typeface="KoPubWorld돋움체 Medium"/>
              </a:endParaRPr>
            </a:p>
          </p:txBody>
        </p:sp>
      </p:grp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275523F4-4528-4097-8472-50DD32D6CDA4}"/>
              </a:ext>
            </a:extLst>
          </p:cNvPr>
          <p:cNvCxnSpPr>
            <a:cxnSpLocks/>
          </p:cNvCxnSpPr>
          <p:nvPr/>
        </p:nvCxnSpPr>
        <p:spPr>
          <a:xfrm>
            <a:off x="4056532" y="3925339"/>
            <a:ext cx="4612123" cy="0"/>
          </a:xfrm>
          <a:prstGeom prst="line">
            <a:avLst/>
          </a:prstGeom>
          <a:solidFill>
            <a:srgbClr val="F0DFD3">
              <a:alpha val="90000"/>
            </a:srgbClr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EC3CDD95-A6CC-4E6E-A040-3A333C02A4CC}"/>
              </a:ext>
            </a:extLst>
          </p:cNvPr>
          <p:cNvCxnSpPr>
            <a:cxnSpLocks/>
          </p:cNvCxnSpPr>
          <p:nvPr/>
        </p:nvCxnSpPr>
        <p:spPr>
          <a:xfrm>
            <a:off x="8120040" y="3796904"/>
            <a:ext cx="0" cy="2274411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45655F2F-DE5F-493A-9F31-7F819C4A90CA}"/>
              </a:ext>
            </a:extLst>
          </p:cNvPr>
          <p:cNvCxnSpPr>
            <a:cxnSpLocks/>
          </p:cNvCxnSpPr>
          <p:nvPr/>
        </p:nvCxnSpPr>
        <p:spPr>
          <a:xfrm>
            <a:off x="5545562" y="3801890"/>
            <a:ext cx="0" cy="2257165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D181324A-8578-41FD-9C91-923BE374BB84}"/>
              </a:ext>
            </a:extLst>
          </p:cNvPr>
          <p:cNvCxnSpPr>
            <a:cxnSpLocks/>
          </p:cNvCxnSpPr>
          <p:nvPr/>
        </p:nvCxnSpPr>
        <p:spPr>
          <a:xfrm>
            <a:off x="7879635" y="3801891"/>
            <a:ext cx="0" cy="2262615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53" name="직선 연결선 52">
            <a:extLst>
              <a:ext uri="{FF2B5EF4-FFF2-40B4-BE49-F238E27FC236}">
                <a16:creationId xmlns:a16="http://schemas.microsoft.com/office/drawing/2014/main" id="{9D7D8CB2-9B9B-42A8-9342-45E567815CB0}"/>
              </a:ext>
            </a:extLst>
          </p:cNvPr>
          <p:cNvCxnSpPr>
            <a:cxnSpLocks/>
          </p:cNvCxnSpPr>
          <p:nvPr/>
        </p:nvCxnSpPr>
        <p:spPr>
          <a:xfrm>
            <a:off x="6235325" y="3796837"/>
            <a:ext cx="0" cy="2262218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4B3586D9-F163-43A7-AD8B-D282DE1EFD74}"/>
              </a:ext>
            </a:extLst>
          </p:cNvPr>
          <p:cNvCxnSpPr>
            <a:cxnSpLocks/>
          </p:cNvCxnSpPr>
          <p:nvPr/>
        </p:nvCxnSpPr>
        <p:spPr>
          <a:xfrm>
            <a:off x="6931798" y="3799364"/>
            <a:ext cx="0" cy="2259691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id="{E42DE8ED-B003-43EB-B899-E37E0D3DC3C7}"/>
              </a:ext>
            </a:extLst>
          </p:cNvPr>
          <p:cNvCxnSpPr>
            <a:cxnSpLocks/>
          </p:cNvCxnSpPr>
          <p:nvPr/>
        </p:nvCxnSpPr>
        <p:spPr>
          <a:xfrm>
            <a:off x="7165324" y="3782680"/>
            <a:ext cx="0" cy="2281825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cxnSp>
        <p:nvCxnSpPr>
          <p:cNvPr id="32769" name="직선 연결선 32768">
            <a:extLst>
              <a:ext uri="{FF2B5EF4-FFF2-40B4-BE49-F238E27FC236}">
                <a16:creationId xmlns:a16="http://schemas.microsoft.com/office/drawing/2014/main" id="{F0F33B8B-C5DF-4ADD-8CAF-857111B3FE52}"/>
              </a:ext>
            </a:extLst>
          </p:cNvPr>
          <p:cNvCxnSpPr>
            <a:cxnSpLocks/>
          </p:cNvCxnSpPr>
          <p:nvPr/>
        </p:nvCxnSpPr>
        <p:spPr>
          <a:xfrm>
            <a:off x="6464806" y="3799364"/>
            <a:ext cx="0" cy="2259691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1" name="직선 연결선 32770">
            <a:extLst>
              <a:ext uri="{FF2B5EF4-FFF2-40B4-BE49-F238E27FC236}">
                <a16:creationId xmlns:a16="http://schemas.microsoft.com/office/drawing/2014/main" id="{C4334FC5-67F4-4F69-8B82-187E0A5DEBFD}"/>
              </a:ext>
            </a:extLst>
          </p:cNvPr>
          <p:cNvCxnSpPr>
            <a:cxnSpLocks/>
          </p:cNvCxnSpPr>
          <p:nvPr/>
        </p:nvCxnSpPr>
        <p:spPr>
          <a:xfrm>
            <a:off x="5086599" y="3794310"/>
            <a:ext cx="0" cy="2264745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3" name="직선 연결선 32772">
            <a:extLst>
              <a:ext uri="{FF2B5EF4-FFF2-40B4-BE49-F238E27FC236}">
                <a16:creationId xmlns:a16="http://schemas.microsoft.com/office/drawing/2014/main" id="{BC125704-57D0-4DD1-890B-75C1D4C417E6}"/>
              </a:ext>
            </a:extLst>
          </p:cNvPr>
          <p:cNvCxnSpPr>
            <a:cxnSpLocks/>
          </p:cNvCxnSpPr>
          <p:nvPr/>
        </p:nvCxnSpPr>
        <p:spPr>
          <a:xfrm>
            <a:off x="5794613" y="3803268"/>
            <a:ext cx="0" cy="2255787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4" name="직선 연결선 32773">
            <a:extLst>
              <a:ext uri="{FF2B5EF4-FFF2-40B4-BE49-F238E27FC236}">
                <a16:creationId xmlns:a16="http://schemas.microsoft.com/office/drawing/2014/main" id="{9E922EB3-8017-4D75-A3F7-8514BCEFFE21}"/>
              </a:ext>
            </a:extLst>
          </p:cNvPr>
          <p:cNvCxnSpPr>
            <a:cxnSpLocks/>
          </p:cNvCxnSpPr>
          <p:nvPr/>
        </p:nvCxnSpPr>
        <p:spPr>
          <a:xfrm>
            <a:off x="6702317" y="3793134"/>
            <a:ext cx="0" cy="2265921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5" name="직선 연결선 32774">
            <a:extLst>
              <a:ext uri="{FF2B5EF4-FFF2-40B4-BE49-F238E27FC236}">
                <a16:creationId xmlns:a16="http://schemas.microsoft.com/office/drawing/2014/main" id="{5125DC8C-0F92-4E30-A9CE-D9F3A9BC499C}"/>
              </a:ext>
            </a:extLst>
          </p:cNvPr>
          <p:cNvCxnSpPr>
            <a:cxnSpLocks/>
          </p:cNvCxnSpPr>
          <p:nvPr/>
        </p:nvCxnSpPr>
        <p:spPr>
          <a:xfrm>
            <a:off x="7650153" y="3793134"/>
            <a:ext cx="0" cy="2278181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6" name="직선 연결선 32775">
            <a:extLst>
              <a:ext uri="{FF2B5EF4-FFF2-40B4-BE49-F238E27FC236}">
                <a16:creationId xmlns:a16="http://schemas.microsoft.com/office/drawing/2014/main" id="{7F8BFB8F-B6A4-4040-AEEE-676FB7A7B83A}"/>
              </a:ext>
            </a:extLst>
          </p:cNvPr>
          <p:cNvCxnSpPr>
            <a:cxnSpLocks/>
          </p:cNvCxnSpPr>
          <p:nvPr/>
        </p:nvCxnSpPr>
        <p:spPr>
          <a:xfrm>
            <a:off x="5316081" y="3796768"/>
            <a:ext cx="0" cy="2274547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7" name="직선 연결선 32776">
            <a:extLst>
              <a:ext uri="{FF2B5EF4-FFF2-40B4-BE49-F238E27FC236}">
                <a16:creationId xmlns:a16="http://schemas.microsoft.com/office/drawing/2014/main" id="{92EC3E68-C695-4DA4-9F04-002331F9C0C2}"/>
              </a:ext>
            </a:extLst>
          </p:cNvPr>
          <p:cNvCxnSpPr>
            <a:cxnSpLocks/>
          </p:cNvCxnSpPr>
          <p:nvPr/>
        </p:nvCxnSpPr>
        <p:spPr>
          <a:xfrm flipH="1">
            <a:off x="4839721" y="3798112"/>
            <a:ext cx="17397" cy="2260943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8" name="직선 연결선 32777">
            <a:extLst>
              <a:ext uri="{FF2B5EF4-FFF2-40B4-BE49-F238E27FC236}">
                <a16:creationId xmlns:a16="http://schemas.microsoft.com/office/drawing/2014/main" id="{6932C7CC-9DE3-413B-9E4D-BC6EE5EE6AF7}"/>
              </a:ext>
            </a:extLst>
          </p:cNvPr>
          <p:cNvCxnSpPr>
            <a:cxnSpLocks/>
          </p:cNvCxnSpPr>
          <p:nvPr/>
        </p:nvCxnSpPr>
        <p:spPr>
          <a:xfrm>
            <a:off x="6005042" y="3789959"/>
            <a:ext cx="15834" cy="2274547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32779" name="직선 연결선 32778">
            <a:extLst>
              <a:ext uri="{FF2B5EF4-FFF2-40B4-BE49-F238E27FC236}">
                <a16:creationId xmlns:a16="http://schemas.microsoft.com/office/drawing/2014/main" id="{0942F336-CCD4-4ED1-B7A3-F8B73D61CE0B}"/>
              </a:ext>
            </a:extLst>
          </p:cNvPr>
          <p:cNvCxnSpPr>
            <a:cxnSpLocks/>
          </p:cNvCxnSpPr>
          <p:nvPr/>
        </p:nvCxnSpPr>
        <p:spPr>
          <a:xfrm>
            <a:off x="7401685" y="3794311"/>
            <a:ext cx="0" cy="2270195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sp>
        <p:nvSpPr>
          <p:cNvPr id="32780" name="모서리가 둥근 직사각형 28">
            <a:extLst>
              <a:ext uri="{FF2B5EF4-FFF2-40B4-BE49-F238E27FC236}">
                <a16:creationId xmlns:a16="http://schemas.microsoft.com/office/drawing/2014/main" id="{3A572752-C726-4C1A-8020-1BC27C71FBF2}"/>
              </a:ext>
            </a:extLst>
          </p:cNvPr>
          <p:cNvSpPr/>
          <p:nvPr/>
        </p:nvSpPr>
        <p:spPr>
          <a:xfrm>
            <a:off x="795842" y="3832144"/>
            <a:ext cx="3806836" cy="273000"/>
          </a:xfrm>
          <a:prstGeom prst="roundRect">
            <a:avLst>
              <a:gd name="adj" fmla="val 0"/>
            </a:avLst>
          </a:prstGeom>
          <a:solidFill>
            <a:srgbClr val="F6DADA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000" tIns="58500" rIns="39000" bIns="39000" rtlCol="0" anchor="ctr"/>
          <a:lstStyle/>
          <a:p>
            <a:pPr algn="ctr" defTabSz="495330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83" spc="-54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장래 수요를 통한 타당성 마련</a:t>
            </a:r>
            <a:endParaRPr lang="ko-KR" altLang="en-US" sz="1083" spc="-54" dirty="0">
              <a:ln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32781" name="모서리가 둥근 직사각형 32">
            <a:extLst>
              <a:ext uri="{FF2B5EF4-FFF2-40B4-BE49-F238E27FC236}">
                <a16:creationId xmlns:a16="http://schemas.microsoft.com/office/drawing/2014/main" id="{BA7B3F78-7C40-4ED9-9E5B-0083EA469BB1}"/>
              </a:ext>
            </a:extLst>
          </p:cNvPr>
          <p:cNvSpPr/>
          <p:nvPr/>
        </p:nvSpPr>
        <p:spPr>
          <a:xfrm>
            <a:off x="795842" y="4161545"/>
            <a:ext cx="3806836" cy="273000"/>
          </a:xfrm>
          <a:prstGeom prst="roundRect">
            <a:avLst>
              <a:gd name="adj" fmla="val 0"/>
            </a:avLst>
          </a:prstGeom>
          <a:solidFill>
            <a:srgbClr val="F0C2C2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953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083" b="1" spc="-54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사업기획 방안 마련 및 사업추진을 위한 </a:t>
            </a:r>
            <a:r>
              <a:rPr lang="ko-KR" altLang="en-US" sz="1083" b="1" spc="-54" dirty="0" err="1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예타</a:t>
            </a:r>
            <a:r>
              <a:rPr lang="ko-KR" altLang="en-US" sz="1083" b="1" spc="-54" dirty="0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등 시행</a:t>
            </a:r>
          </a:p>
        </p:txBody>
      </p:sp>
      <p:sp>
        <p:nvSpPr>
          <p:cNvPr id="32782" name="직사각형 32781">
            <a:extLst>
              <a:ext uri="{FF2B5EF4-FFF2-40B4-BE49-F238E27FC236}">
                <a16:creationId xmlns:a16="http://schemas.microsoft.com/office/drawing/2014/main" id="{1363ACFE-E224-4F2D-8257-9D83D197B47A}"/>
              </a:ext>
            </a:extLst>
          </p:cNvPr>
          <p:cNvSpPr/>
          <p:nvPr/>
        </p:nvSpPr>
        <p:spPr>
          <a:xfrm>
            <a:off x="4663612" y="3760804"/>
            <a:ext cx="4161602" cy="6880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rtlCol="0" anchor="ctr">
            <a:noAutofit/>
          </a:bodyPr>
          <a:lstStyle/>
          <a:p>
            <a:pPr algn="ctr" defTabSz="495330"/>
            <a:endParaRPr lang="ko-KR" altLang="en-US" sz="1300" b="1" kern="0" spc="-54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83" name="모서리가 둥근 직사각형 32">
            <a:extLst>
              <a:ext uri="{FF2B5EF4-FFF2-40B4-BE49-F238E27FC236}">
                <a16:creationId xmlns:a16="http://schemas.microsoft.com/office/drawing/2014/main" id="{89B54246-1868-42E2-A14C-E92AC2D51D2F}"/>
              </a:ext>
            </a:extLst>
          </p:cNvPr>
          <p:cNvSpPr/>
          <p:nvPr/>
        </p:nvSpPr>
        <p:spPr>
          <a:xfrm>
            <a:off x="795842" y="4490947"/>
            <a:ext cx="3806836" cy="273000"/>
          </a:xfrm>
          <a:prstGeom prst="roundRect">
            <a:avLst>
              <a:gd name="adj" fmla="val 0"/>
            </a:avLst>
          </a:prstGeom>
          <a:solidFill>
            <a:srgbClr val="FF8181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953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083" b="1" spc="-54" dirty="0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해외 제작사 기술이전 등을 통한 기술 확보 방안 마련</a:t>
            </a:r>
          </a:p>
        </p:txBody>
      </p:sp>
      <p:sp>
        <p:nvSpPr>
          <p:cNvPr id="32784" name="모서리가 둥근 직사각형 32">
            <a:extLst>
              <a:ext uri="{FF2B5EF4-FFF2-40B4-BE49-F238E27FC236}">
                <a16:creationId xmlns:a16="http://schemas.microsoft.com/office/drawing/2014/main" id="{648543C2-05BB-4731-A925-42B19E0A0C0D}"/>
              </a:ext>
            </a:extLst>
          </p:cNvPr>
          <p:cNvSpPr/>
          <p:nvPr/>
        </p:nvSpPr>
        <p:spPr>
          <a:xfrm>
            <a:off x="795842" y="4820348"/>
            <a:ext cx="3806836" cy="273000"/>
          </a:xfrm>
          <a:prstGeom prst="roundRect">
            <a:avLst>
              <a:gd name="adj" fmla="val 0"/>
            </a:avLst>
          </a:prstGeom>
          <a:solidFill>
            <a:srgbClr val="A42F2F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953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83" b="1" spc="-54" dirty="0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TBM </a:t>
            </a:r>
            <a:r>
              <a:rPr lang="ko-KR" altLang="en-US" sz="1083" b="1" spc="-54" dirty="0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클러스터 조성 및 활용 방안 마련</a:t>
            </a:r>
          </a:p>
        </p:txBody>
      </p:sp>
      <p:sp>
        <p:nvSpPr>
          <p:cNvPr id="32785" name="모서리가 둥근 직사각형 28">
            <a:extLst>
              <a:ext uri="{FF2B5EF4-FFF2-40B4-BE49-F238E27FC236}">
                <a16:creationId xmlns:a16="http://schemas.microsoft.com/office/drawing/2014/main" id="{5E61EDC3-A2B3-4F56-9247-9FAF2DF2258C}"/>
              </a:ext>
            </a:extLst>
          </p:cNvPr>
          <p:cNvSpPr/>
          <p:nvPr/>
        </p:nvSpPr>
        <p:spPr>
          <a:xfrm>
            <a:off x="788415" y="5149749"/>
            <a:ext cx="3806836" cy="273000"/>
          </a:xfrm>
          <a:prstGeom prst="roundRect">
            <a:avLst>
              <a:gd name="adj" fmla="val 0"/>
            </a:avLst>
          </a:prstGeom>
          <a:solidFill>
            <a:srgbClr val="7B2323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000" tIns="58500" rIns="39000" bIns="39000" rtlCol="0" anchor="ctr"/>
          <a:lstStyle/>
          <a:p>
            <a:pPr algn="ctr" defTabSz="495330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83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중고 </a:t>
            </a:r>
            <a:r>
              <a:rPr lang="en-US" altLang="ko-KR" sz="1083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TBM </a:t>
            </a:r>
            <a:r>
              <a:rPr lang="ko-KR" altLang="en-US" sz="1083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재활용 및 </a:t>
            </a:r>
            <a:r>
              <a:rPr lang="en-US" altLang="ko-KR" sz="1083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TBM </a:t>
            </a:r>
            <a:r>
              <a:rPr lang="ko-KR" altLang="en-US" sz="1083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장비 직접구매 방안 마련</a:t>
            </a:r>
            <a:endParaRPr lang="ko-KR" altLang="en-US" sz="1083" spc="-54" dirty="0">
              <a:ln>
                <a:prstDash val="solid"/>
              </a:ln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32786" name="모서리가 둥근 직사각형 32">
            <a:extLst>
              <a:ext uri="{FF2B5EF4-FFF2-40B4-BE49-F238E27FC236}">
                <a16:creationId xmlns:a16="http://schemas.microsoft.com/office/drawing/2014/main" id="{12F9EB77-0C9D-4300-935D-1BE673A25D38}"/>
              </a:ext>
            </a:extLst>
          </p:cNvPr>
          <p:cNvSpPr/>
          <p:nvPr/>
        </p:nvSpPr>
        <p:spPr>
          <a:xfrm>
            <a:off x="788415" y="5474305"/>
            <a:ext cx="3806836" cy="244407"/>
          </a:xfrm>
          <a:prstGeom prst="roundRect">
            <a:avLst>
              <a:gd name="adj" fmla="val 0"/>
            </a:avLst>
          </a:prstGeom>
          <a:solidFill>
            <a:srgbClr val="F0C2C2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953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083" b="1" spc="-54">
                <a:ln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제도적 기반강화 및 운영 단계별 민관협력 방안 마련</a:t>
            </a:r>
            <a:endParaRPr lang="ko-KR" altLang="en-US" sz="1083" b="1" spc="-54" dirty="0">
              <a:ln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grpSp>
        <p:nvGrpSpPr>
          <p:cNvPr id="32787" name="그룹 32786">
            <a:extLst>
              <a:ext uri="{FF2B5EF4-FFF2-40B4-BE49-F238E27FC236}">
                <a16:creationId xmlns:a16="http://schemas.microsoft.com/office/drawing/2014/main" id="{80F0E0F5-9D83-47D1-B491-37D1C964C148}"/>
              </a:ext>
            </a:extLst>
          </p:cNvPr>
          <p:cNvGrpSpPr/>
          <p:nvPr/>
        </p:nvGrpSpPr>
        <p:grpSpPr>
          <a:xfrm>
            <a:off x="4655642" y="3858212"/>
            <a:ext cx="4169571" cy="2207200"/>
            <a:chOff x="9314768" y="3315181"/>
            <a:chExt cx="6391470" cy="4074830"/>
          </a:xfrm>
        </p:grpSpPr>
        <p:cxnSp>
          <p:nvCxnSpPr>
            <p:cNvPr id="32788" name="직선 연결선 32787">
              <a:extLst>
                <a:ext uri="{FF2B5EF4-FFF2-40B4-BE49-F238E27FC236}">
                  <a16:creationId xmlns:a16="http://schemas.microsoft.com/office/drawing/2014/main" id="{D694DA58-E684-48DA-A815-5374FDEC17E0}"/>
                </a:ext>
              </a:extLst>
            </p:cNvPr>
            <p:cNvCxnSpPr>
              <a:cxnSpLocks/>
            </p:cNvCxnSpPr>
            <p:nvPr/>
          </p:nvCxnSpPr>
          <p:spPr>
            <a:xfrm>
              <a:off x="9333721" y="4459067"/>
              <a:ext cx="6372517" cy="0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89" name="직선 연결선 32788">
              <a:extLst>
                <a:ext uri="{FF2B5EF4-FFF2-40B4-BE49-F238E27FC236}">
                  <a16:creationId xmlns:a16="http://schemas.microsoft.com/office/drawing/2014/main" id="{8C1A804B-66E8-4E8A-ABC8-100AFB4A067E}"/>
                </a:ext>
              </a:extLst>
            </p:cNvPr>
            <p:cNvCxnSpPr>
              <a:cxnSpLocks/>
            </p:cNvCxnSpPr>
            <p:nvPr/>
          </p:nvCxnSpPr>
          <p:spPr>
            <a:xfrm>
              <a:off x="9333721" y="3854543"/>
              <a:ext cx="6372517" cy="12926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90" name="직선 연결선 32789">
              <a:extLst>
                <a:ext uri="{FF2B5EF4-FFF2-40B4-BE49-F238E27FC236}">
                  <a16:creationId xmlns:a16="http://schemas.microsoft.com/office/drawing/2014/main" id="{53231E2B-97CE-43DB-A6C1-E618FB5FEAE8}"/>
                </a:ext>
              </a:extLst>
            </p:cNvPr>
            <p:cNvCxnSpPr>
              <a:cxnSpLocks/>
            </p:cNvCxnSpPr>
            <p:nvPr/>
          </p:nvCxnSpPr>
          <p:spPr>
            <a:xfrm>
              <a:off x="9329483" y="3315181"/>
              <a:ext cx="6376755" cy="23828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91" name="직선 연결선 32790">
              <a:extLst>
                <a:ext uri="{FF2B5EF4-FFF2-40B4-BE49-F238E27FC236}">
                  <a16:creationId xmlns:a16="http://schemas.microsoft.com/office/drawing/2014/main" id="{79CEF6FC-7ABD-4797-A266-F76552001A75}"/>
                </a:ext>
              </a:extLst>
            </p:cNvPr>
            <p:cNvCxnSpPr>
              <a:cxnSpLocks/>
            </p:cNvCxnSpPr>
            <p:nvPr/>
          </p:nvCxnSpPr>
          <p:spPr>
            <a:xfrm>
              <a:off x="9314768" y="6745373"/>
              <a:ext cx="6391470" cy="0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92" name="직선 연결선 32791">
              <a:extLst>
                <a:ext uri="{FF2B5EF4-FFF2-40B4-BE49-F238E27FC236}">
                  <a16:creationId xmlns:a16="http://schemas.microsoft.com/office/drawing/2014/main" id="{1D5B77F5-E043-4042-9A04-2059886CBF11}"/>
                </a:ext>
              </a:extLst>
            </p:cNvPr>
            <p:cNvCxnSpPr>
              <a:cxnSpLocks/>
            </p:cNvCxnSpPr>
            <p:nvPr/>
          </p:nvCxnSpPr>
          <p:spPr>
            <a:xfrm>
              <a:off x="9333721" y="5088509"/>
              <a:ext cx="6372517" cy="0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93" name="직선 연결선 32792">
              <a:extLst>
                <a:ext uri="{FF2B5EF4-FFF2-40B4-BE49-F238E27FC236}">
                  <a16:creationId xmlns:a16="http://schemas.microsoft.com/office/drawing/2014/main" id="{24152372-158D-4849-A295-97B18742BF6D}"/>
                </a:ext>
              </a:extLst>
            </p:cNvPr>
            <p:cNvCxnSpPr>
              <a:cxnSpLocks/>
            </p:cNvCxnSpPr>
            <p:nvPr/>
          </p:nvCxnSpPr>
          <p:spPr>
            <a:xfrm>
              <a:off x="9333721" y="5692719"/>
              <a:ext cx="6372517" cy="0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94" name="직선 연결선 32793">
              <a:extLst>
                <a:ext uri="{FF2B5EF4-FFF2-40B4-BE49-F238E27FC236}">
                  <a16:creationId xmlns:a16="http://schemas.microsoft.com/office/drawing/2014/main" id="{BBB42037-0AB7-4D74-BE57-B9BD995CF9E5}"/>
                </a:ext>
              </a:extLst>
            </p:cNvPr>
            <p:cNvCxnSpPr>
              <a:cxnSpLocks/>
            </p:cNvCxnSpPr>
            <p:nvPr/>
          </p:nvCxnSpPr>
          <p:spPr>
            <a:xfrm>
              <a:off x="9333721" y="6243772"/>
              <a:ext cx="6372517" cy="0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  <p:cxnSp>
          <p:nvCxnSpPr>
            <p:cNvPr id="32795" name="직선 연결선 32794">
              <a:extLst>
                <a:ext uri="{FF2B5EF4-FFF2-40B4-BE49-F238E27FC236}">
                  <a16:creationId xmlns:a16="http://schemas.microsoft.com/office/drawing/2014/main" id="{3208AE52-BB20-46AC-8303-BAF928351730}"/>
                </a:ext>
              </a:extLst>
            </p:cNvPr>
            <p:cNvCxnSpPr>
              <a:cxnSpLocks/>
            </p:cNvCxnSpPr>
            <p:nvPr/>
          </p:nvCxnSpPr>
          <p:spPr>
            <a:xfrm>
              <a:off x="9314768" y="7390011"/>
              <a:ext cx="6391470" cy="0"/>
            </a:xfrm>
            <a:prstGeom prst="line">
              <a:avLst/>
            </a:prstGeom>
            <a:noFill/>
            <a:ln w="19050" cap="flat" cmpd="sng" algn="ctr">
              <a:solidFill>
                <a:schemeClr val="accent1">
                  <a:lumMod val="50000"/>
                </a:schemeClr>
              </a:solidFill>
              <a:prstDash val="solid"/>
              <a:miter lim="800000"/>
            </a:ln>
            <a:effectLst/>
          </p:spPr>
        </p:cxnSp>
      </p:grpSp>
      <p:sp>
        <p:nvSpPr>
          <p:cNvPr id="32796" name="오각형 41">
            <a:extLst>
              <a:ext uri="{FF2B5EF4-FFF2-40B4-BE49-F238E27FC236}">
                <a16:creationId xmlns:a16="http://schemas.microsoft.com/office/drawing/2014/main" id="{279A820F-CCBB-4338-B911-116017D319DD}"/>
              </a:ext>
            </a:extLst>
          </p:cNvPr>
          <p:cNvSpPr/>
          <p:nvPr/>
        </p:nvSpPr>
        <p:spPr>
          <a:xfrm>
            <a:off x="5097523" y="4591585"/>
            <a:ext cx="1134432" cy="138954"/>
          </a:xfrm>
          <a:prstGeom prst="homePlate">
            <a:avLst>
              <a:gd name="adj" fmla="val 35877"/>
            </a:avLst>
          </a:prstGeom>
          <a:solidFill>
            <a:srgbClr val="FA8181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/>
          <a:p>
            <a:pPr algn="ctr" defTabSz="495330" fontAlgn="base">
              <a:spcBef>
                <a:spcPct val="0"/>
              </a:spcBef>
              <a:spcAft>
                <a:spcPct val="0"/>
              </a:spcAft>
            </a:pPr>
            <a:endParaRPr lang="ko-KR" altLang="en-US" sz="596" b="1" spc="-54" dirty="0">
              <a:ln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32797" name="오각형 43">
            <a:extLst>
              <a:ext uri="{FF2B5EF4-FFF2-40B4-BE49-F238E27FC236}">
                <a16:creationId xmlns:a16="http://schemas.microsoft.com/office/drawing/2014/main" id="{19B2DCF4-F465-4C46-A661-946FBC1A0858}"/>
              </a:ext>
            </a:extLst>
          </p:cNvPr>
          <p:cNvSpPr/>
          <p:nvPr/>
        </p:nvSpPr>
        <p:spPr>
          <a:xfrm>
            <a:off x="5549512" y="4894234"/>
            <a:ext cx="1395847" cy="163586"/>
          </a:xfrm>
          <a:prstGeom prst="homePlate">
            <a:avLst>
              <a:gd name="adj" fmla="val 38004"/>
            </a:avLst>
          </a:prstGeom>
          <a:solidFill>
            <a:srgbClr val="A2333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495330"/>
            <a:endParaRPr lang="ko-KR" altLang="en-US" sz="650" kern="0" spc="-54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32798" name="오각형 41">
            <a:extLst>
              <a:ext uri="{FF2B5EF4-FFF2-40B4-BE49-F238E27FC236}">
                <a16:creationId xmlns:a16="http://schemas.microsoft.com/office/drawing/2014/main" id="{CF7BCC06-04C7-4031-AB52-CE196142BA75}"/>
              </a:ext>
            </a:extLst>
          </p:cNvPr>
          <p:cNvSpPr/>
          <p:nvPr/>
        </p:nvSpPr>
        <p:spPr>
          <a:xfrm>
            <a:off x="4663612" y="3915806"/>
            <a:ext cx="649124" cy="155482"/>
          </a:xfrm>
          <a:prstGeom prst="homePlate">
            <a:avLst>
              <a:gd name="adj" fmla="val 39482"/>
            </a:avLst>
          </a:prstGeom>
          <a:solidFill>
            <a:srgbClr val="F6DADA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/>
          <a:p>
            <a:pPr algn="ctr" defTabSz="495330" fontAlgn="base">
              <a:spcBef>
                <a:spcPct val="0"/>
              </a:spcBef>
              <a:spcAft>
                <a:spcPct val="0"/>
              </a:spcAft>
            </a:pPr>
            <a:endParaRPr lang="ko-KR" altLang="en-US" sz="650" b="1" spc="-54" dirty="0">
              <a:ln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32799" name="오각형 45">
            <a:extLst>
              <a:ext uri="{FF2B5EF4-FFF2-40B4-BE49-F238E27FC236}">
                <a16:creationId xmlns:a16="http://schemas.microsoft.com/office/drawing/2014/main" id="{D08CCA1E-D995-4348-BB67-A6693CF2ED8D}"/>
              </a:ext>
            </a:extLst>
          </p:cNvPr>
          <p:cNvSpPr/>
          <p:nvPr/>
        </p:nvSpPr>
        <p:spPr>
          <a:xfrm>
            <a:off x="4668006" y="4245597"/>
            <a:ext cx="1137907" cy="155482"/>
          </a:xfrm>
          <a:prstGeom prst="homePlate">
            <a:avLst>
              <a:gd name="adj" fmla="val 37379"/>
            </a:avLst>
          </a:prstGeom>
          <a:solidFill>
            <a:srgbClr val="F0C2C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495330" latinLnBrk="0">
              <a:defRPr/>
            </a:pPr>
            <a:endParaRPr lang="ko-KR" altLang="en-US" sz="650" kern="0" spc="-54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32800" name="오각형 41">
            <a:extLst>
              <a:ext uri="{FF2B5EF4-FFF2-40B4-BE49-F238E27FC236}">
                <a16:creationId xmlns:a16="http://schemas.microsoft.com/office/drawing/2014/main" id="{DE62429D-41CD-42D7-9142-62943CBB1C9A}"/>
              </a:ext>
            </a:extLst>
          </p:cNvPr>
          <p:cNvSpPr/>
          <p:nvPr/>
        </p:nvSpPr>
        <p:spPr>
          <a:xfrm>
            <a:off x="6639889" y="5217440"/>
            <a:ext cx="1387709" cy="155482"/>
          </a:xfrm>
          <a:prstGeom prst="homePlate">
            <a:avLst>
              <a:gd name="adj" fmla="val 33171"/>
            </a:avLst>
          </a:prstGeom>
          <a:solidFill>
            <a:srgbClr val="7B2323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/>
          <a:p>
            <a:pPr algn="ctr" defTabSz="495330" fontAlgn="base">
              <a:spcBef>
                <a:spcPct val="0"/>
              </a:spcBef>
              <a:spcAft>
                <a:spcPct val="0"/>
              </a:spcAft>
            </a:pPr>
            <a:endParaRPr lang="ko-KR" altLang="en-US" sz="650" b="1" spc="-54" dirty="0">
              <a:ln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32801" name="오각형 45">
            <a:extLst>
              <a:ext uri="{FF2B5EF4-FFF2-40B4-BE49-F238E27FC236}">
                <a16:creationId xmlns:a16="http://schemas.microsoft.com/office/drawing/2014/main" id="{C17958D4-E993-42A4-B383-BB3060EB4B6E}"/>
              </a:ext>
            </a:extLst>
          </p:cNvPr>
          <p:cNvSpPr/>
          <p:nvPr/>
        </p:nvSpPr>
        <p:spPr>
          <a:xfrm>
            <a:off x="7110249" y="5497411"/>
            <a:ext cx="1389711" cy="155482"/>
          </a:xfrm>
          <a:prstGeom prst="homePlate">
            <a:avLst>
              <a:gd name="adj" fmla="val 33172"/>
            </a:avLst>
          </a:prstGeom>
          <a:solidFill>
            <a:srgbClr val="F0C2C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495330" latinLnBrk="0">
              <a:defRPr/>
            </a:pPr>
            <a:endParaRPr lang="ko-KR" altLang="en-US" sz="650" kern="0" spc="-54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32802" name="모서리가 둥근 직사각형 32">
            <a:extLst>
              <a:ext uri="{FF2B5EF4-FFF2-40B4-BE49-F238E27FC236}">
                <a16:creationId xmlns:a16="http://schemas.microsoft.com/office/drawing/2014/main" id="{EC4D3B71-49B3-448E-8270-79CF026FA601}"/>
              </a:ext>
            </a:extLst>
          </p:cNvPr>
          <p:cNvSpPr/>
          <p:nvPr/>
        </p:nvSpPr>
        <p:spPr>
          <a:xfrm>
            <a:off x="795842" y="5761406"/>
            <a:ext cx="3806836" cy="309909"/>
          </a:xfrm>
          <a:prstGeom prst="roundRect">
            <a:avLst>
              <a:gd name="adj" fmla="val 0"/>
            </a:avLst>
          </a:prstGeom>
          <a:solidFill>
            <a:srgbClr val="FA8181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9533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83" b="1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Risk </a:t>
            </a:r>
            <a:r>
              <a:rPr lang="ko-KR" altLang="en-US" sz="1083" b="1" spc="-54">
                <a:ln>
                  <a:prstDash val="solid"/>
                </a:ln>
                <a:solidFill>
                  <a:schemeClr val="bg1"/>
                </a:solidFill>
                <a:latin typeface="+mn-ea"/>
                <a:cs typeface="Arial" pitchFamily="34" charset="0"/>
              </a:rPr>
              <a:t>및 계약 관리 방안 마련</a:t>
            </a:r>
            <a:endParaRPr lang="ko-KR" altLang="en-US" sz="1083" b="1" spc="-54" dirty="0">
              <a:ln>
                <a:prstDash val="solid"/>
              </a:ln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32803" name="오각형 41">
            <a:extLst>
              <a:ext uri="{FF2B5EF4-FFF2-40B4-BE49-F238E27FC236}">
                <a16:creationId xmlns:a16="http://schemas.microsoft.com/office/drawing/2014/main" id="{68CFB4FB-2EC4-4375-9019-94EDD19A016F}"/>
              </a:ext>
            </a:extLst>
          </p:cNvPr>
          <p:cNvSpPr/>
          <p:nvPr/>
        </p:nvSpPr>
        <p:spPr>
          <a:xfrm>
            <a:off x="7130205" y="5844550"/>
            <a:ext cx="1369752" cy="138954"/>
          </a:xfrm>
          <a:prstGeom prst="homePlate">
            <a:avLst>
              <a:gd name="adj" fmla="val 35877"/>
            </a:avLst>
          </a:prstGeom>
          <a:solidFill>
            <a:srgbClr val="FA8181"/>
          </a:solidFill>
          <a:ln w="635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2700" h="12700"/>
          </a:sp3d>
        </p:spPr>
        <p:txBody>
          <a:bodyPr rtlCol="0" anchor="ctr">
            <a:sp3d>
              <a:bevelT w="1270" h="1270"/>
            </a:sp3d>
          </a:bodyPr>
          <a:lstStyle/>
          <a:p>
            <a:pPr algn="ctr" defTabSz="495330" fontAlgn="base">
              <a:spcBef>
                <a:spcPct val="0"/>
              </a:spcBef>
              <a:spcAft>
                <a:spcPct val="0"/>
              </a:spcAft>
            </a:pPr>
            <a:endParaRPr lang="ko-KR" altLang="en-US" sz="596" b="1" spc="-54" dirty="0">
              <a:ln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grpSp>
        <p:nvGrpSpPr>
          <p:cNvPr id="32804" name="그룹 32803">
            <a:extLst>
              <a:ext uri="{FF2B5EF4-FFF2-40B4-BE49-F238E27FC236}">
                <a16:creationId xmlns:a16="http://schemas.microsoft.com/office/drawing/2014/main" id="{C9DF0B09-5E26-4570-9D96-669E61C597A5}"/>
              </a:ext>
            </a:extLst>
          </p:cNvPr>
          <p:cNvGrpSpPr/>
          <p:nvPr/>
        </p:nvGrpSpPr>
        <p:grpSpPr>
          <a:xfrm>
            <a:off x="6982651" y="6269670"/>
            <a:ext cx="697885" cy="307537"/>
            <a:chOff x="8639831" y="8240951"/>
            <a:chExt cx="1445788" cy="694635"/>
          </a:xfrm>
        </p:grpSpPr>
        <p:sp>
          <p:nvSpPr>
            <p:cNvPr id="32805" name="TextBox 32804">
              <a:extLst>
                <a:ext uri="{FF2B5EF4-FFF2-40B4-BE49-F238E27FC236}">
                  <a16:creationId xmlns:a16="http://schemas.microsoft.com/office/drawing/2014/main" id="{97A396BD-11E7-405E-8CFE-1B41A16C75B8}"/>
                </a:ext>
              </a:extLst>
            </p:cNvPr>
            <p:cNvSpPr txBox="1"/>
            <p:nvPr/>
          </p:nvSpPr>
          <p:spPr>
            <a:xfrm>
              <a:off x="8639831" y="8425645"/>
              <a:ext cx="1445788" cy="509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67" dirty="0">
                  <a:latin typeface="+mj-ea"/>
                  <a:ea typeface="+mj-ea"/>
                </a:rPr>
                <a:t>중간보고</a:t>
              </a:r>
            </a:p>
          </p:txBody>
        </p:sp>
        <p:sp>
          <p:nvSpPr>
            <p:cNvPr id="32806" name="이등변 삼각형 32805">
              <a:extLst>
                <a:ext uri="{FF2B5EF4-FFF2-40B4-BE49-F238E27FC236}">
                  <a16:creationId xmlns:a16="http://schemas.microsoft.com/office/drawing/2014/main" id="{05278EC1-652E-49CB-8179-CAA9CEB0AAC0}"/>
                </a:ext>
              </a:extLst>
            </p:cNvPr>
            <p:cNvSpPr/>
            <p:nvPr/>
          </p:nvSpPr>
          <p:spPr>
            <a:xfrm>
              <a:off x="9330316" y="8240951"/>
              <a:ext cx="105331" cy="164622"/>
            </a:xfrm>
            <a:prstGeom prst="triangl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95330">
                <a:defRPr/>
              </a:pPr>
              <a:endParaRPr lang="ko-KR" altLang="en-US" sz="1733" kern="0">
                <a:solidFill>
                  <a:prstClr val="white"/>
                </a:solidFill>
                <a:latin typeface="맑은 고딕"/>
                <a:ea typeface="KoPubWorld돋움체 Medium"/>
              </a:endParaRPr>
            </a:p>
          </p:txBody>
        </p:sp>
      </p:grpSp>
      <p:sp>
        <p:nvSpPr>
          <p:cNvPr id="32807" name="직사각형 32806">
            <a:extLst>
              <a:ext uri="{FF2B5EF4-FFF2-40B4-BE49-F238E27FC236}">
                <a16:creationId xmlns:a16="http://schemas.microsoft.com/office/drawing/2014/main" id="{6AE5E6BF-1323-47E8-9747-36351F4C11EF}"/>
              </a:ext>
            </a:extLst>
          </p:cNvPr>
          <p:cNvSpPr/>
          <p:nvPr/>
        </p:nvSpPr>
        <p:spPr>
          <a:xfrm>
            <a:off x="4871561" y="3522499"/>
            <a:ext cx="310886" cy="226719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95330">
              <a:defRPr/>
            </a:pPr>
            <a:endParaRPr lang="en-US" altLang="ko-KR" sz="867" b="1" u="sng" spc="-54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32808" name="그룹 32807">
            <a:extLst>
              <a:ext uri="{FF2B5EF4-FFF2-40B4-BE49-F238E27FC236}">
                <a16:creationId xmlns:a16="http://schemas.microsoft.com/office/drawing/2014/main" id="{242314AA-E4AD-4010-80A3-3529B856EF5B}"/>
              </a:ext>
            </a:extLst>
          </p:cNvPr>
          <p:cNvGrpSpPr/>
          <p:nvPr/>
        </p:nvGrpSpPr>
        <p:grpSpPr>
          <a:xfrm>
            <a:off x="8350915" y="6269670"/>
            <a:ext cx="697885" cy="307537"/>
            <a:chOff x="8639831" y="8240951"/>
            <a:chExt cx="1445788" cy="694635"/>
          </a:xfrm>
        </p:grpSpPr>
        <p:sp>
          <p:nvSpPr>
            <p:cNvPr id="32809" name="TextBox 32808">
              <a:extLst>
                <a:ext uri="{FF2B5EF4-FFF2-40B4-BE49-F238E27FC236}">
                  <a16:creationId xmlns:a16="http://schemas.microsoft.com/office/drawing/2014/main" id="{AAB6A329-21CB-46C8-B899-BFB0FFD31A43}"/>
                </a:ext>
              </a:extLst>
            </p:cNvPr>
            <p:cNvSpPr txBox="1"/>
            <p:nvPr/>
          </p:nvSpPr>
          <p:spPr>
            <a:xfrm>
              <a:off x="8639831" y="8425645"/>
              <a:ext cx="1445788" cy="509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67">
                  <a:latin typeface="+mj-ea"/>
                  <a:ea typeface="+mj-ea"/>
                </a:rPr>
                <a:t>최종보고</a:t>
              </a:r>
              <a:endParaRPr lang="ko-KR" altLang="en-US" sz="867" dirty="0">
                <a:latin typeface="+mj-ea"/>
                <a:ea typeface="+mj-ea"/>
              </a:endParaRPr>
            </a:p>
          </p:txBody>
        </p:sp>
        <p:sp>
          <p:nvSpPr>
            <p:cNvPr id="64" name="이등변 삼각형 63">
              <a:extLst>
                <a:ext uri="{FF2B5EF4-FFF2-40B4-BE49-F238E27FC236}">
                  <a16:creationId xmlns:a16="http://schemas.microsoft.com/office/drawing/2014/main" id="{AAB4FDBC-B329-4BF0-827F-1B1045DCB42E}"/>
                </a:ext>
              </a:extLst>
            </p:cNvPr>
            <p:cNvSpPr/>
            <p:nvPr/>
          </p:nvSpPr>
          <p:spPr>
            <a:xfrm>
              <a:off x="9330316" y="8240951"/>
              <a:ext cx="105331" cy="164622"/>
            </a:xfrm>
            <a:prstGeom prst="triangl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95330">
                <a:defRPr/>
              </a:pPr>
              <a:endParaRPr lang="ko-KR" altLang="en-US" sz="1733" kern="0">
                <a:solidFill>
                  <a:prstClr val="white"/>
                </a:solidFill>
                <a:latin typeface="맑은 고딕"/>
                <a:ea typeface="KoPubWorld돋움체 Medium"/>
              </a:endParaRPr>
            </a:p>
          </p:txBody>
        </p:sp>
      </p:grp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579FE61A-6823-424E-B521-E3F34636A59E}"/>
              </a:ext>
            </a:extLst>
          </p:cNvPr>
          <p:cNvCxnSpPr>
            <a:cxnSpLocks/>
          </p:cNvCxnSpPr>
          <p:nvPr/>
        </p:nvCxnSpPr>
        <p:spPr>
          <a:xfrm>
            <a:off x="8593203" y="3801891"/>
            <a:ext cx="0" cy="2262615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6E8311C9-9ACE-405C-B493-080FA34E5A7C}"/>
              </a:ext>
            </a:extLst>
          </p:cNvPr>
          <p:cNvCxnSpPr>
            <a:cxnSpLocks/>
          </p:cNvCxnSpPr>
          <p:nvPr/>
        </p:nvCxnSpPr>
        <p:spPr>
          <a:xfrm>
            <a:off x="8363721" y="3793134"/>
            <a:ext cx="0" cy="2278181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75000"/>
              </a:schemeClr>
            </a:solidFill>
            <a:prstDash val="dash"/>
            <a:miter lim="800000"/>
          </a:ln>
          <a:effectLst/>
        </p:spPr>
      </p:cxnSp>
      <p:cxnSp>
        <p:nvCxnSpPr>
          <p:cNvPr id="67" name="직선 연결선 66">
            <a:extLst>
              <a:ext uri="{FF2B5EF4-FFF2-40B4-BE49-F238E27FC236}">
                <a16:creationId xmlns:a16="http://schemas.microsoft.com/office/drawing/2014/main" id="{37E04B5E-F998-41DB-9EBF-AE2A44117072}"/>
              </a:ext>
            </a:extLst>
          </p:cNvPr>
          <p:cNvCxnSpPr>
            <a:cxnSpLocks/>
          </p:cNvCxnSpPr>
          <p:nvPr/>
        </p:nvCxnSpPr>
        <p:spPr>
          <a:xfrm>
            <a:off x="8825213" y="3796904"/>
            <a:ext cx="0" cy="2274411"/>
          </a:xfrm>
          <a:prstGeom prst="line">
            <a:avLst/>
          </a:prstGeom>
          <a:noFill/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</a:ln>
          <a:effectLst/>
        </p:spPr>
      </p:cxnSp>
      <p:sp>
        <p:nvSpPr>
          <p:cNvPr id="68" name="오각형 45">
            <a:extLst>
              <a:ext uri="{FF2B5EF4-FFF2-40B4-BE49-F238E27FC236}">
                <a16:creationId xmlns:a16="http://schemas.microsoft.com/office/drawing/2014/main" id="{1B35460F-237F-4FBE-9A19-7C95844F741A}"/>
              </a:ext>
            </a:extLst>
          </p:cNvPr>
          <p:cNvSpPr/>
          <p:nvPr/>
        </p:nvSpPr>
        <p:spPr>
          <a:xfrm>
            <a:off x="7401685" y="4245597"/>
            <a:ext cx="1440496" cy="155482"/>
          </a:xfrm>
          <a:prstGeom prst="homePlate">
            <a:avLst>
              <a:gd name="adj" fmla="val 37379"/>
            </a:avLst>
          </a:prstGeom>
          <a:solidFill>
            <a:srgbClr val="F0C2C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algn="ctr" defTabSz="495330" latinLnBrk="0">
              <a:defRPr/>
            </a:pPr>
            <a:endParaRPr lang="ko-KR" altLang="en-US" sz="650" kern="0" spc="-54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364D644-F94B-4C7F-8DBB-041E453800E3}"/>
              </a:ext>
            </a:extLst>
          </p:cNvPr>
          <p:cNvSpPr txBox="1"/>
          <p:nvPr/>
        </p:nvSpPr>
        <p:spPr>
          <a:xfrm>
            <a:off x="4563346" y="3583577"/>
            <a:ext cx="384526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 dirty="0">
                <a:latin typeface="+mj-ea"/>
                <a:ea typeface="+mj-ea"/>
              </a:rPr>
              <a:t>7</a:t>
            </a:r>
            <a:r>
              <a:rPr lang="ko-KR" altLang="en-US" sz="975" dirty="0">
                <a:latin typeface="+mj-ea"/>
                <a:ea typeface="+mj-ea"/>
              </a:rPr>
              <a:t>월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26F6B2B-0B08-4CD9-BB22-460D3E2A3D9A}"/>
              </a:ext>
            </a:extLst>
          </p:cNvPr>
          <p:cNvSpPr txBox="1"/>
          <p:nvPr/>
        </p:nvSpPr>
        <p:spPr>
          <a:xfrm>
            <a:off x="5064840" y="3578345"/>
            <a:ext cx="551322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 dirty="0">
                <a:latin typeface="+mj-ea"/>
                <a:ea typeface="+mj-ea"/>
              </a:rPr>
              <a:t>10</a:t>
            </a:r>
            <a:r>
              <a:rPr lang="ko-KR" altLang="en-US" sz="975" dirty="0">
                <a:latin typeface="+mj-ea"/>
                <a:ea typeface="+mj-ea"/>
              </a:rPr>
              <a:t>월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4A6726F-E526-45A3-90F1-29D2861F623F}"/>
              </a:ext>
            </a:extLst>
          </p:cNvPr>
          <p:cNvSpPr txBox="1"/>
          <p:nvPr/>
        </p:nvSpPr>
        <p:spPr>
          <a:xfrm>
            <a:off x="6036305" y="3578345"/>
            <a:ext cx="3913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>
                <a:latin typeface="+mj-ea"/>
                <a:ea typeface="+mj-ea"/>
              </a:rPr>
              <a:t>1</a:t>
            </a:r>
            <a:r>
              <a:rPr lang="ko-KR" altLang="en-US" sz="975">
                <a:latin typeface="+mj-ea"/>
                <a:ea typeface="+mj-ea"/>
              </a:rPr>
              <a:t>월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FFDB7BA-AEB1-45D8-A0C5-22719E83348E}"/>
              </a:ext>
            </a:extLst>
          </p:cNvPr>
          <p:cNvSpPr txBox="1"/>
          <p:nvPr/>
        </p:nvSpPr>
        <p:spPr>
          <a:xfrm>
            <a:off x="6969674" y="3578345"/>
            <a:ext cx="3913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>
                <a:latin typeface="+mj-ea"/>
                <a:ea typeface="+mj-ea"/>
              </a:rPr>
              <a:t>5</a:t>
            </a:r>
            <a:r>
              <a:rPr lang="ko-KR" altLang="en-US" sz="975">
                <a:latin typeface="+mj-ea"/>
                <a:ea typeface="+mj-ea"/>
              </a:rPr>
              <a:t>월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7D39119-6CB0-480A-ACD5-90FBC1AF960D}"/>
              </a:ext>
            </a:extLst>
          </p:cNvPr>
          <p:cNvSpPr txBox="1"/>
          <p:nvPr/>
        </p:nvSpPr>
        <p:spPr>
          <a:xfrm>
            <a:off x="7918443" y="3578345"/>
            <a:ext cx="3913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>
                <a:latin typeface="+mj-ea"/>
                <a:ea typeface="+mj-ea"/>
              </a:rPr>
              <a:t>9</a:t>
            </a:r>
            <a:r>
              <a:rPr lang="ko-KR" altLang="en-US" sz="975">
                <a:latin typeface="+mj-ea"/>
                <a:ea typeface="+mj-ea"/>
              </a:rPr>
              <a:t>월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F1C0ABAF-6C13-470E-8092-FDEE7400366C}"/>
              </a:ext>
            </a:extLst>
          </p:cNvPr>
          <p:cNvSpPr txBox="1"/>
          <p:nvPr/>
        </p:nvSpPr>
        <p:spPr>
          <a:xfrm>
            <a:off x="8520962" y="3578345"/>
            <a:ext cx="608502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 dirty="0">
                <a:latin typeface="+mj-ea"/>
                <a:ea typeface="+mj-ea"/>
              </a:rPr>
              <a:t>12</a:t>
            </a:r>
            <a:r>
              <a:rPr lang="ko-KR" altLang="en-US" sz="975" dirty="0">
                <a:latin typeface="+mj-ea"/>
                <a:ea typeface="+mj-ea"/>
              </a:rPr>
              <a:t>월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E21D3C5-C00A-4DF1-A5E4-68530122316E}"/>
              </a:ext>
            </a:extLst>
          </p:cNvPr>
          <p:cNvSpPr txBox="1"/>
          <p:nvPr/>
        </p:nvSpPr>
        <p:spPr>
          <a:xfrm>
            <a:off x="4659840" y="3341388"/>
            <a:ext cx="1540500" cy="2423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>
                <a:latin typeface="+mj-ea"/>
                <a:ea typeface="+mj-ea"/>
              </a:rPr>
              <a:t>2025</a:t>
            </a:r>
            <a:endParaRPr lang="ko-KR" altLang="en-US" sz="975">
              <a:latin typeface="+mj-ea"/>
              <a:ea typeface="+mj-ea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CBE8528-6A88-4047-9806-C82E8BC7865A}"/>
              </a:ext>
            </a:extLst>
          </p:cNvPr>
          <p:cNvSpPr txBox="1"/>
          <p:nvPr/>
        </p:nvSpPr>
        <p:spPr>
          <a:xfrm>
            <a:off x="6231955" y="3341388"/>
            <a:ext cx="2597457" cy="24237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975">
                <a:latin typeface="+mj-ea"/>
                <a:ea typeface="+mj-ea"/>
              </a:rPr>
              <a:t>2026</a:t>
            </a:r>
            <a:endParaRPr lang="ko-KR" altLang="en-US" sz="975">
              <a:latin typeface="+mj-ea"/>
              <a:ea typeface="+mj-ea"/>
            </a:endParaRPr>
          </a:p>
        </p:txBody>
      </p:sp>
      <p:sp>
        <p:nvSpPr>
          <p:cNvPr id="32811" name="TextBox 32810">
            <a:extLst>
              <a:ext uri="{FF2B5EF4-FFF2-40B4-BE49-F238E27FC236}">
                <a16:creationId xmlns:a16="http://schemas.microsoft.com/office/drawing/2014/main" id="{DE2786AC-C48A-4EB4-8D23-5FF50BCEAC75}"/>
              </a:ext>
            </a:extLst>
          </p:cNvPr>
          <p:cNvSpPr txBox="1"/>
          <p:nvPr/>
        </p:nvSpPr>
        <p:spPr bwMode="auto">
          <a:xfrm>
            <a:off x="535274" y="1764540"/>
            <a:ext cx="59298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 err="1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rgbClr val="505FB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기획명</a:t>
            </a:r>
            <a:r>
              <a:rPr lang="en-US" altLang="ko-KR" sz="1800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rgbClr val="505FB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: TBM </a:t>
            </a:r>
            <a:r>
              <a:rPr lang="ko-KR" altLang="en-US" sz="1800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rgbClr val="505FBC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활성화를 위한 기반조성 사업기획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812" name="TextBox 32811">
            <a:extLst>
              <a:ext uri="{FF2B5EF4-FFF2-40B4-BE49-F238E27FC236}">
                <a16:creationId xmlns:a16="http://schemas.microsoft.com/office/drawing/2014/main" id="{9194C155-C221-D0CC-5BD3-2B7E0A968968}"/>
              </a:ext>
            </a:extLst>
          </p:cNvPr>
          <p:cNvSpPr txBox="1"/>
          <p:nvPr/>
        </p:nvSpPr>
        <p:spPr>
          <a:xfrm>
            <a:off x="684823" y="2191734"/>
            <a:ext cx="6017994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1" spc="-1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주관기관</a:t>
            </a:r>
            <a:r>
              <a:rPr kumimoji="0" lang="ko-KR" altLang="en-US" sz="1200" b="1" i="0" u="none" strike="noStrike" kern="1200" cap="none" spc="-150" normalizeH="0" baseline="0" noProof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kumimoji="0" lang="en-US" altLang="ko-KR" sz="1200" b="1" i="0" u="none" strike="noStrike" kern="1200" cap="none" spc="-150" normalizeH="0" baseline="0" noProof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:  </a:t>
            </a:r>
            <a:r>
              <a:rPr kumimoji="0" lang="ko-KR" altLang="en-US" sz="1200" b="1" i="0" u="none" strike="noStrike" kern="1200" cap="none" spc="-150" normalizeH="0" baseline="0" noProof="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와이젠글로벌</a:t>
            </a:r>
            <a:r>
              <a:rPr kumimoji="0" lang="ko-KR" altLang="en-US" sz="1200" b="1" i="0" u="none" strike="noStrike" kern="1200" cap="none" spc="-150" normalizeH="0" baseline="0" noProof="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㈜</a:t>
            </a:r>
            <a:endParaRPr kumimoji="0" lang="en-US" altLang="ko-KR" sz="1200" b="1" i="0" u="none" strike="noStrike" kern="1200" cap="none" spc="-150" normalizeH="0" baseline="0" noProof="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defTabSz="457200" latinLnBrk="0">
              <a:spcAft>
                <a:spcPts val="600"/>
              </a:spcAft>
              <a:defRPr/>
            </a:pP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공동기관 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: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 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사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)</a:t>
            </a:r>
            <a:r>
              <a:rPr lang="ko-KR" altLang="en-US" sz="1200" b="1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한국터널지하공간학회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, 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한국생산기술연구원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, 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국제원자력대학원대학교</a:t>
            </a:r>
            <a:endParaRPr lang="en-US" altLang="ko-KR" sz="1200" b="1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G마켓 산스 TTF Medium" panose="02000000000000000000" pitchFamily="2" charset="-127"/>
              <a:ea typeface="G마켓 산스 TTF Medium" panose="02000000000000000000" pitchFamily="2" charset="-127"/>
            </a:endParaRPr>
          </a:p>
          <a:p>
            <a:pPr defTabSz="457200" latinLnBrk="0">
              <a:spcAft>
                <a:spcPts val="600"/>
              </a:spcAft>
              <a:defRPr/>
            </a:pP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신청예산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추정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): 2~3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천억 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(</a:t>
            </a:r>
            <a:r>
              <a:rPr lang="ko-KR" altLang="en-US" sz="1200" b="1" u="sng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토지수용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, 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공장건축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, </a:t>
            </a:r>
            <a:r>
              <a:rPr lang="ko-KR" altLang="en-US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장비구축</a:t>
            </a:r>
            <a:r>
              <a:rPr lang="en-US" altLang="ko-KR" sz="1200" b="1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G마켓 산스 TTF Medium" panose="02000000000000000000" pitchFamily="2" charset="-127"/>
                <a:ea typeface="G마켓 산스 TTF Medium" panose="02000000000000000000" pitchFamily="2" charset="-127"/>
              </a:rPr>
              <a:t>)</a:t>
            </a:r>
          </a:p>
        </p:txBody>
      </p:sp>
      <p:sp>
        <p:nvSpPr>
          <p:cNvPr id="32816" name="TextBox 32815">
            <a:extLst>
              <a:ext uri="{FF2B5EF4-FFF2-40B4-BE49-F238E27FC236}">
                <a16:creationId xmlns:a16="http://schemas.microsoft.com/office/drawing/2014/main" id="{DB82DEB5-4DF3-90A3-74D5-041BCC203EED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402860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66FAAB-D33D-67F3-E739-8B485C3F7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6BB69BD-3FE1-6521-991F-7CDF13F67110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CF86445A-DB24-CF16-1A23-F87F319823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7F641E22-8F57-BF40-BE77-A254F32DB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F862EDCF-4C7D-F75F-8215-D06DFCB89680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E6A7F62D-67CC-95D4-B0E5-654D615E8F5C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BC5A47E3-356E-4F2A-65B3-C3BC97552CE0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44D28444-044A-F09A-8801-B732E065B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서비스 항목 도출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C25011C0-B199-5A94-9259-C6D43FD8D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22</a:t>
            </a:fld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2CEBFA-1FC9-A30C-D6FD-DE1D8440C6AE}"/>
              </a:ext>
            </a:extLst>
          </p:cNvPr>
          <p:cNvSpPr txBox="1"/>
          <p:nvPr/>
        </p:nvSpPr>
        <p:spPr>
          <a:xfrm>
            <a:off x="416988" y="1628800"/>
            <a:ext cx="88072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ko-KR" altLang="en-US" sz="1600" dirty="0">
                <a:solidFill>
                  <a:schemeClr val="tx1"/>
                </a:solidFill>
              </a:rPr>
              <a:t>이해관계자 수요조사 </a:t>
            </a:r>
            <a:r>
              <a:rPr lang="en-US" altLang="ko-KR" sz="1600" dirty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</a:rPr>
              <a:t>TBM </a:t>
            </a:r>
            <a:r>
              <a:rPr lang="ko-KR" altLang="en-US" sz="1600" dirty="0">
                <a:solidFill>
                  <a:schemeClr val="tx1"/>
                </a:solidFill>
              </a:rPr>
              <a:t>클러스터 구성서비스 도출</a:t>
            </a:r>
            <a:r>
              <a:rPr lang="en-US" altLang="ko-KR" sz="1600" dirty="0">
                <a:solidFill>
                  <a:schemeClr val="tx1"/>
                </a:solidFill>
              </a:rPr>
              <a:t>:</a:t>
            </a:r>
            <a:r>
              <a:rPr lang="ko-KR" altLang="en-US" sz="1600" dirty="0">
                <a:solidFill>
                  <a:schemeClr val="tx1"/>
                </a:solidFill>
              </a:rPr>
              <a:t> </a:t>
            </a:r>
            <a:r>
              <a:rPr lang="en-US" altLang="ko-KR" sz="1600" dirty="0">
                <a:solidFill>
                  <a:schemeClr val="tx1"/>
                </a:solidFill>
              </a:rPr>
              <a:t>6</a:t>
            </a:r>
            <a:r>
              <a:rPr lang="ko-KR" altLang="en-US" sz="1600" dirty="0">
                <a:solidFill>
                  <a:schemeClr val="tx1"/>
                </a:solidFill>
              </a:rPr>
              <a:t>개 사업 </a:t>
            </a:r>
            <a:r>
              <a:rPr lang="en-US" altLang="ko-KR" sz="1600" dirty="0">
                <a:solidFill>
                  <a:schemeClr val="tx1"/>
                </a:solidFill>
              </a:rPr>
              <a:t>(</a:t>
            </a:r>
            <a:r>
              <a:rPr lang="ko-KR" altLang="en-US" sz="1600" dirty="0">
                <a:solidFill>
                  <a:srgbClr val="0000FF"/>
                </a:solidFill>
              </a:rPr>
              <a:t>필수사업 </a:t>
            </a:r>
            <a:r>
              <a:rPr lang="en-US" altLang="ko-KR" sz="1600" dirty="0">
                <a:solidFill>
                  <a:srgbClr val="0000FF"/>
                </a:solidFill>
              </a:rPr>
              <a:t>4</a:t>
            </a:r>
            <a:r>
              <a:rPr lang="ko-KR" altLang="en-US" sz="1600" dirty="0">
                <a:solidFill>
                  <a:srgbClr val="0000FF"/>
                </a:solidFill>
              </a:rPr>
              <a:t>개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임대사업 </a:t>
            </a:r>
            <a:r>
              <a:rPr lang="en-US" altLang="ko-KR" sz="1600" dirty="0">
                <a:solidFill>
                  <a:schemeClr val="tx1"/>
                </a:solidFill>
              </a:rPr>
              <a:t>2</a:t>
            </a:r>
            <a:r>
              <a:rPr lang="ko-KR" altLang="en-US" sz="1600" dirty="0">
                <a:solidFill>
                  <a:schemeClr val="tx1"/>
                </a:solidFill>
              </a:rPr>
              <a:t>개</a:t>
            </a:r>
            <a:r>
              <a:rPr lang="en-US" altLang="ko-KR" sz="16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13B86A9-FCA6-5470-3487-5CB27D0E8DED}"/>
              </a:ext>
            </a:extLst>
          </p:cNvPr>
          <p:cNvSpPr/>
          <p:nvPr/>
        </p:nvSpPr>
        <p:spPr>
          <a:xfrm>
            <a:off x="4042047" y="2175645"/>
            <a:ext cx="1755000" cy="2340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75" dirty="0">
                <a:solidFill>
                  <a:schemeClr val="bg1"/>
                </a:solidFill>
                <a:latin typeface="+mj-ea"/>
                <a:ea typeface="+mj-ea"/>
              </a:rPr>
              <a:t>TBM </a:t>
            </a:r>
            <a:r>
              <a:rPr lang="ko-KR" altLang="en-US" sz="975" dirty="0">
                <a:solidFill>
                  <a:schemeClr val="bg1"/>
                </a:solidFill>
                <a:latin typeface="+mj-ea"/>
                <a:ea typeface="+mj-ea"/>
              </a:rPr>
              <a:t>분야 현안 도출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57B250AB-60E6-7C91-4B41-5BD0C4BFDA37}"/>
              </a:ext>
            </a:extLst>
          </p:cNvPr>
          <p:cNvSpPr/>
          <p:nvPr/>
        </p:nvSpPr>
        <p:spPr>
          <a:xfrm>
            <a:off x="3895797" y="3952520"/>
            <a:ext cx="2047500" cy="741000"/>
          </a:xfrm>
          <a:prstGeom prst="roundRect">
            <a:avLst>
              <a:gd name="adj" fmla="val 9204"/>
            </a:avLst>
          </a:prstGeom>
          <a:solidFill>
            <a:schemeClr val="accent6">
              <a:lumMod val="20000"/>
              <a:lumOff val="80000"/>
              <a:alpha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500" tIns="19500" rIns="19500" bIns="0" rtlCol="0" anchor="ctr"/>
          <a:lstStyle/>
          <a:p>
            <a:pPr algn="ctr">
              <a:lnSpc>
                <a:spcPct val="110000"/>
              </a:lnSpc>
              <a:spcBef>
                <a:spcPts val="217"/>
              </a:spcBef>
              <a:spcAft>
                <a:spcPts val="217"/>
              </a:spcAft>
            </a:pPr>
            <a:r>
              <a:rPr lang="ko-KR" altLang="ko-KR" sz="975" spc="-8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재제작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전문역량 차이에 따른 </a:t>
            </a:r>
            <a:endParaRPr lang="en-US" altLang="ko-KR" sz="975" spc="-8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>
              <a:lnSpc>
                <a:spcPct val="110000"/>
              </a:lnSpc>
              <a:spcBef>
                <a:spcPts val="217"/>
              </a:spcBef>
              <a:spcAft>
                <a:spcPts val="217"/>
              </a:spcAft>
            </a:pP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현장 </a:t>
            </a:r>
            <a: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TBM </a:t>
            </a: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성능 편차 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및</a:t>
            </a:r>
            <a: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신뢰도 저하</a:t>
            </a: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9802D465-8E78-E01A-F91E-7E513AC065FB}"/>
              </a:ext>
            </a:extLst>
          </p:cNvPr>
          <p:cNvSpPr/>
          <p:nvPr/>
        </p:nvSpPr>
        <p:spPr>
          <a:xfrm>
            <a:off x="3895797" y="5224657"/>
            <a:ext cx="2047500" cy="741000"/>
          </a:xfrm>
          <a:prstGeom prst="roundRect">
            <a:avLst>
              <a:gd name="adj" fmla="val 9204"/>
            </a:avLst>
          </a:prstGeom>
          <a:solidFill>
            <a:schemeClr val="accent6">
              <a:lumMod val="20000"/>
              <a:lumOff val="80000"/>
              <a:alpha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500" tIns="19500" rIns="19500" bIns="0" rtlCol="0" anchor="ctr"/>
          <a:lstStyle/>
          <a:p>
            <a:pPr algn="ctr">
              <a:lnSpc>
                <a:spcPct val="110000"/>
              </a:lnSpc>
              <a:spcBef>
                <a:spcPts val="217"/>
              </a:spcBef>
              <a:spcAft>
                <a:spcPts val="217"/>
              </a:spcAft>
            </a:pP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국내 </a:t>
            </a:r>
            <a:r>
              <a:rPr lang="ko-KR" altLang="ko-KR" sz="975" spc="-8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중단면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TBM 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산업 규모 한계에 따른</a:t>
            </a:r>
            <a:endParaRPr lang="en-US" altLang="ko-KR" sz="975" spc="-8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>
              <a:lnSpc>
                <a:spcPct val="110000"/>
              </a:lnSpc>
              <a:spcBef>
                <a:spcPts val="217"/>
              </a:spcBef>
              <a:spcAft>
                <a:spcPts val="217"/>
              </a:spcAft>
            </a:pP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기업간 </a:t>
            </a: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연계</a:t>
            </a:r>
            <a:r>
              <a:rPr lang="en-US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-</a:t>
            </a: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통합</a:t>
            </a:r>
            <a:r>
              <a:rPr lang="en-US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가치사슬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ko-KR" sz="1192" b="1" spc="-8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미형성</a:t>
            </a:r>
            <a:b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</a:br>
            <a: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(= 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생태계 형성 저조</a:t>
            </a:r>
            <a: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)</a:t>
            </a:r>
            <a:endParaRPr lang="ko-KR" altLang="ko-KR" sz="975" spc="-8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43903E9-9F17-8287-667E-BAC972EF18AC}"/>
              </a:ext>
            </a:extLst>
          </p:cNvPr>
          <p:cNvSpPr/>
          <p:nvPr/>
        </p:nvSpPr>
        <p:spPr>
          <a:xfrm>
            <a:off x="3895797" y="2680381"/>
            <a:ext cx="2047500" cy="741000"/>
          </a:xfrm>
          <a:prstGeom prst="roundRect">
            <a:avLst>
              <a:gd name="adj" fmla="val 7848"/>
            </a:avLst>
          </a:prstGeom>
          <a:solidFill>
            <a:schemeClr val="accent6">
              <a:lumMod val="20000"/>
              <a:lumOff val="80000"/>
              <a:alpha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500" tIns="19500" rIns="19500" bIns="0" rtlCol="0" anchor="ctr"/>
          <a:lstStyle/>
          <a:p>
            <a:pPr algn="ctr">
              <a:lnSpc>
                <a:spcPct val="110000"/>
              </a:lnSpc>
              <a:spcBef>
                <a:spcPts val="217"/>
              </a:spcBef>
              <a:spcAft>
                <a:spcPts val="217"/>
              </a:spcAft>
            </a:pPr>
            <a:r>
              <a:rPr lang="en-US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TBM 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도입에 따르는</a:t>
            </a:r>
            <a:endParaRPr lang="en-US" altLang="ko-KR" sz="975" spc="-8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>
              <a:lnSpc>
                <a:spcPct val="110000"/>
              </a:lnSpc>
              <a:spcBef>
                <a:spcPts val="217"/>
              </a:spcBef>
              <a:spcAft>
                <a:spcPts val="217"/>
              </a:spcAft>
            </a:pP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기술적 한계</a:t>
            </a:r>
            <a:r>
              <a:rPr lang="en-US" altLang="ko-KR" sz="975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 </a:t>
            </a:r>
            <a:r>
              <a:rPr lang="ko-KR" altLang="en-US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및</a:t>
            </a:r>
            <a:r>
              <a:rPr lang="ko-KR" altLang="en-US" sz="975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ko-KR" sz="1192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사업적 위험 </a:t>
            </a:r>
            <a:r>
              <a:rPr lang="ko-KR" altLang="ko-KR" sz="975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극복 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6C0E2C8F-FD67-3876-4B8F-B841D3AB001B}"/>
              </a:ext>
            </a:extLst>
          </p:cNvPr>
          <p:cNvSpPr/>
          <p:nvPr/>
        </p:nvSpPr>
        <p:spPr>
          <a:xfrm>
            <a:off x="7161613" y="2175645"/>
            <a:ext cx="2145000" cy="234000"/>
          </a:xfrm>
          <a:prstGeom prst="roundRect">
            <a:avLst/>
          </a:prstGeom>
          <a:solidFill>
            <a:srgbClr val="66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75" dirty="0">
                <a:solidFill>
                  <a:schemeClr val="bg1"/>
                </a:solidFill>
                <a:latin typeface="+mj-ea"/>
                <a:ea typeface="+mj-ea"/>
              </a:rPr>
              <a:t>클러스터 구성 서비스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9294EA3F-A87D-701A-CF92-1F6248A73A45}"/>
              </a:ext>
            </a:extLst>
          </p:cNvPr>
          <p:cNvSpPr/>
          <p:nvPr/>
        </p:nvSpPr>
        <p:spPr>
          <a:xfrm>
            <a:off x="7064113" y="2440347"/>
            <a:ext cx="2340000" cy="5850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6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CF6A5CE-007D-8039-A825-DAFD6416F1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5" t="12891" r="25087" b="20182"/>
          <a:stretch>
            <a:fillRect/>
          </a:stretch>
        </p:blipFill>
        <p:spPr>
          <a:xfrm>
            <a:off x="7127820" y="2522581"/>
            <a:ext cx="460904" cy="43709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4819BC9-0BCC-B786-BCBE-4132BD1160D4}"/>
              </a:ext>
            </a:extLst>
          </p:cNvPr>
          <p:cNvSpPr txBox="1"/>
          <p:nvPr/>
        </p:nvSpPr>
        <p:spPr>
          <a:xfrm>
            <a:off x="7761870" y="2624256"/>
            <a:ext cx="1462388" cy="203139"/>
          </a:xfrm>
          <a:prstGeom prst="rect">
            <a:avLst/>
          </a:prstGeom>
          <a:noFill/>
        </p:spPr>
        <p:txBody>
          <a:bodyPr wrap="none" lIns="0" tIns="19500" rIns="0" bIns="0" rtlCol="0">
            <a:spAutoFit/>
          </a:bodyPr>
          <a:lstStyle/>
          <a:p>
            <a:pPr algn="ctr"/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중고 </a:t>
            </a:r>
            <a:r>
              <a:rPr lang="en-US" altLang="ko-KR" sz="1200" b="1" spc="-81" dirty="0">
                <a:solidFill>
                  <a:srgbClr val="0000FF"/>
                </a:solidFill>
                <a:latin typeface="+mj-ea"/>
                <a:ea typeface="+mj-ea"/>
              </a:rPr>
              <a:t>TBM </a:t>
            </a:r>
            <a:r>
              <a:rPr lang="ko-KR" altLang="en-US" sz="1200" b="1" spc="-81" dirty="0" err="1">
                <a:solidFill>
                  <a:srgbClr val="0000FF"/>
                </a:solidFill>
                <a:latin typeface="+mj-ea"/>
                <a:ea typeface="+mj-ea"/>
              </a:rPr>
              <a:t>재제작</a:t>
            </a:r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 서비스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F2B0F4C0-0F71-CEE5-4CAB-91D5DD18DAC1}"/>
              </a:ext>
            </a:extLst>
          </p:cNvPr>
          <p:cNvSpPr/>
          <p:nvPr/>
        </p:nvSpPr>
        <p:spPr>
          <a:xfrm>
            <a:off x="7064113" y="3076416"/>
            <a:ext cx="2340000" cy="5850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6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868251D8-BD52-5D25-FDBB-41A2393CF1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83" t="16625" r="26885" b="20183"/>
          <a:stretch>
            <a:fillRect/>
          </a:stretch>
        </p:blipFill>
        <p:spPr>
          <a:xfrm>
            <a:off x="7126346" y="3156655"/>
            <a:ext cx="444198" cy="42452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8C3FF04-5825-788A-40B9-3222E49732C2}"/>
              </a:ext>
            </a:extLst>
          </p:cNvPr>
          <p:cNvSpPr txBox="1"/>
          <p:nvPr/>
        </p:nvSpPr>
        <p:spPr>
          <a:xfrm>
            <a:off x="7543797" y="3220089"/>
            <a:ext cx="1898533" cy="358245"/>
          </a:xfrm>
          <a:prstGeom prst="rect">
            <a:avLst/>
          </a:prstGeom>
          <a:noFill/>
        </p:spPr>
        <p:txBody>
          <a:bodyPr wrap="none" lIns="0" tIns="19500" rIns="0" bIns="0" rtlCol="0">
            <a:spAutoFit/>
          </a:bodyPr>
          <a:lstStyle/>
          <a:p>
            <a:pPr algn="ctr"/>
            <a:r>
              <a:rPr lang="en-US" altLang="ko-KR" sz="12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TBM </a:t>
            </a:r>
            <a:r>
              <a:rPr lang="ko-KR" altLang="en-US" sz="1200" b="1" spc="-8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재제작</a:t>
            </a:r>
            <a:r>
              <a:rPr lang="ko-KR" altLang="en-US" sz="12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 인프라 임대서비스</a:t>
            </a:r>
            <a:endParaRPr lang="en-US" altLang="ko-KR" sz="1200" b="1" spc="-8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0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0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공유 팩토리 形</a:t>
            </a:r>
            <a:r>
              <a:rPr lang="en-US" altLang="ko-KR" sz="10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1000" b="1" spc="-8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25BF10A0-240F-A71C-E2D1-158C9F81F3E2}"/>
              </a:ext>
            </a:extLst>
          </p:cNvPr>
          <p:cNvSpPr/>
          <p:nvPr/>
        </p:nvSpPr>
        <p:spPr>
          <a:xfrm>
            <a:off x="7064113" y="3712485"/>
            <a:ext cx="2340000" cy="5850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6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B887347F-588C-F37A-6C5D-03EAE2102B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42" t="15386" r="28770" b="22824"/>
          <a:stretch>
            <a:fillRect/>
          </a:stretch>
        </p:blipFill>
        <p:spPr>
          <a:xfrm>
            <a:off x="7146001" y="3780706"/>
            <a:ext cx="424543" cy="44855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A524F3AA-3622-09ED-394A-5D91AC80CC37}"/>
              </a:ext>
            </a:extLst>
          </p:cNvPr>
          <p:cNvSpPr txBox="1"/>
          <p:nvPr/>
        </p:nvSpPr>
        <p:spPr>
          <a:xfrm>
            <a:off x="7677680" y="3913632"/>
            <a:ext cx="1630767" cy="203139"/>
          </a:xfrm>
          <a:prstGeom prst="rect">
            <a:avLst/>
          </a:prstGeom>
          <a:noFill/>
        </p:spPr>
        <p:txBody>
          <a:bodyPr wrap="none" lIns="0" tIns="19500" rIns="0" bIns="0" rtlCol="0">
            <a:spAutoFit/>
          </a:bodyPr>
          <a:lstStyle/>
          <a:p>
            <a:pPr algn="ctr"/>
            <a:r>
              <a:rPr lang="ko-KR" altLang="en-US" sz="1200" b="1" spc="-81" dirty="0" err="1">
                <a:solidFill>
                  <a:srgbClr val="0000FF"/>
                </a:solidFill>
                <a:latin typeface="+mj-ea"/>
                <a:ea typeface="+mj-ea"/>
              </a:rPr>
              <a:t>재제작</a:t>
            </a:r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 </a:t>
            </a:r>
            <a:r>
              <a:rPr lang="en-US" altLang="ko-KR" sz="1200" b="1" spc="-81" dirty="0">
                <a:solidFill>
                  <a:srgbClr val="0000FF"/>
                </a:solidFill>
                <a:latin typeface="+mj-ea"/>
                <a:ea typeface="+mj-ea"/>
              </a:rPr>
              <a:t>TBM </a:t>
            </a:r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검</a:t>
            </a:r>
            <a:r>
              <a:rPr lang="en-US" altLang="ko-KR" sz="1200" b="1" spc="-81" dirty="0">
                <a:solidFill>
                  <a:srgbClr val="0000FF"/>
                </a:solidFill>
                <a:latin typeface="+mj-ea"/>
                <a:ea typeface="+mj-ea"/>
              </a:rPr>
              <a:t>·</a:t>
            </a:r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인증 서비스</a:t>
            </a: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7E9A8476-45FE-6276-1756-5CFB4EC3B34D}"/>
              </a:ext>
            </a:extLst>
          </p:cNvPr>
          <p:cNvSpPr/>
          <p:nvPr/>
        </p:nvSpPr>
        <p:spPr>
          <a:xfrm>
            <a:off x="7064113" y="5620692"/>
            <a:ext cx="2340000" cy="5850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6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D748A02B-97BE-A5F1-53FB-2AF2F477C0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9" t="15738" r="25399" b="18805"/>
          <a:stretch>
            <a:fillRect/>
          </a:stretch>
        </p:blipFill>
        <p:spPr>
          <a:xfrm>
            <a:off x="7146001" y="5709713"/>
            <a:ext cx="492595" cy="43057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F099B84-371F-5D78-40AF-2E29B49E0AA5}"/>
              </a:ext>
            </a:extLst>
          </p:cNvPr>
          <p:cNvSpPr txBox="1"/>
          <p:nvPr/>
        </p:nvSpPr>
        <p:spPr>
          <a:xfrm>
            <a:off x="7845258" y="5812581"/>
            <a:ext cx="1295611" cy="203139"/>
          </a:xfrm>
          <a:prstGeom prst="rect">
            <a:avLst/>
          </a:prstGeom>
          <a:noFill/>
        </p:spPr>
        <p:txBody>
          <a:bodyPr wrap="none" lIns="0" tIns="19500" rIns="0" bIns="0" rtlCol="0">
            <a:spAutoFit/>
          </a:bodyPr>
          <a:lstStyle/>
          <a:p>
            <a:pPr algn="ctr"/>
            <a:r>
              <a:rPr lang="en-US" altLang="ko-KR" sz="1200" b="1" spc="-81" dirty="0">
                <a:solidFill>
                  <a:srgbClr val="0000FF"/>
                </a:solidFill>
                <a:latin typeface="+mj-ea"/>
                <a:ea typeface="+mj-ea"/>
              </a:rPr>
              <a:t>TBM </a:t>
            </a:r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부품 </a:t>
            </a:r>
            <a:r>
              <a:rPr lang="ko-KR" altLang="en-US" sz="1200" b="1" spc="-81" dirty="0" err="1">
                <a:solidFill>
                  <a:srgbClr val="0000FF"/>
                </a:solidFill>
                <a:latin typeface="+mj-ea"/>
                <a:ea typeface="+mj-ea"/>
              </a:rPr>
              <a:t>웨어하우스</a:t>
            </a:r>
            <a:endParaRPr lang="ko-KR" altLang="en-US" sz="1200" b="1" spc="-81" dirty="0">
              <a:solidFill>
                <a:srgbClr val="0000FF"/>
              </a:solidFill>
              <a:latin typeface="+mj-ea"/>
              <a:ea typeface="+mj-ea"/>
            </a:endParaRP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A8769770-63FB-AA3C-E9DC-485215F26575}"/>
              </a:ext>
            </a:extLst>
          </p:cNvPr>
          <p:cNvSpPr/>
          <p:nvPr/>
        </p:nvSpPr>
        <p:spPr>
          <a:xfrm>
            <a:off x="7064113" y="4984623"/>
            <a:ext cx="2340000" cy="5850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6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4B81AF-B2C9-1920-6869-AB203C95E085}"/>
              </a:ext>
            </a:extLst>
          </p:cNvPr>
          <p:cNvSpPr txBox="1"/>
          <p:nvPr/>
        </p:nvSpPr>
        <p:spPr>
          <a:xfrm>
            <a:off x="7912199" y="5192645"/>
            <a:ext cx="1161729" cy="203139"/>
          </a:xfrm>
          <a:prstGeom prst="rect">
            <a:avLst/>
          </a:prstGeom>
          <a:noFill/>
        </p:spPr>
        <p:txBody>
          <a:bodyPr wrap="none" lIns="0" tIns="19500" rIns="0" bIns="0" rtlCol="0">
            <a:spAutoFit/>
          </a:bodyPr>
          <a:lstStyle/>
          <a:p>
            <a:pPr algn="ctr"/>
            <a:r>
              <a:rPr lang="en-US" altLang="ko-KR" sz="1200" b="1" spc="-81" dirty="0">
                <a:solidFill>
                  <a:srgbClr val="0000FF"/>
                </a:solidFill>
                <a:latin typeface="+mj-ea"/>
                <a:ea typeface="+mj-ea"/>
              </a:rPr>
              <a:t>TBM </a:t>
            </a:r>
            <a:r>
              <a:rPr lang="ko-KR" altLang="en-US" sz="1200" b="1" spc="-81" dirty="0">
                <a:solidFill>
                  <a:srgbClr val="0000FF"/>
                </a:solidFill>
                <a:latin typeface="+mj-ea"/>
                <a:ea typeface="+mj-ea"/>
              </a:rPr>
              <a:t>전문인력 양성</a:t>
            </a: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7B3ED4E1-A82D-7827-1D81-3CC4B10ED2B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66" t="16625" r="26984" b="22526"/>
          <a:stretch>
            <a:fillRect/>
          </a:stretch>
        </p:blipFill>
        <p:spPr>
          <a:xfrm>
            <a:off x="7123939" y="5057769"/>
            <a:ext cx="473138" cy="438707"/>
          </a:xfrm>
          <a:prstGeom prst="rect">
            <a:avLst/>
          </a:prstGeom>
        </p:spPr>
      </p:pic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DA45029C-7BEB-64F2-5A8C-00589525DCFD}"/>
              </a:ext>
            </a:extLst>
          </p:cNvPr>
          <p:cNvSpPr/>
          <p:nvPr/>
        </p:nvSpPr>
        <p:spPr>
          <a:xfrm>
            <a:off x="7064113" y="4348554"/>
            <a:ext cx="2340000" cy="585000"/>
          </a:xfrm>
          <a:prstGeom prst="roundRect">
            <a:avLst/>
          </a:prstGeom>
          <a:solidFill>
            <a:schemeClr val="bg1"/>
          </a:solidFill>
          <a:ln w="15875">
            <a:solidFill>
              <a:srgbClr val="6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CC73EDA-E5D4-1212-AB12-006C1DA53010}"/>
              </a:ext>
            </a:extLst>
          </p:cNvPr>
          <p:cNvSpPr txBox="1"/>
          <p:nvPr/>
        </p:nvSpPr>
        <p:spPr>
          <a:xfrm>
            <a:off x="7828010" y="4464496"/>
            <a:ext cx="1330108" cy="358245"/>
          </a:xfrm>
          <a:prstGeom prst="rect">
            <a:avLst/>
          </a:prstGeom>
          <a:noFill/>
        </p:spPr>
        <p:txBody>
          <a:bodyPr wrap="none" lIns="0" tIns="19500" rIns="0" bIns="0" rtlCol="0">
            <a:spAutoFit/>
          </a:bodyPr>
          <a:lstStyle/>
          <a:p>
            <a:pPr algn="ctr"/>
            <a:r>
              <a:rPr lang="en-US" altLang="ko-KR" sz="12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TBM </a:t>
            </a:r>
            <a:r>
              <a:rPr lang="ko-KR" altLang="en-US" sz="12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장비 임대 서비스</a:t>
            </a:r>
            <a:endParaRPr lang="en-US" altLang="ko-KR" sz="1200" b="1" spc="-8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0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(OPP </a:t>
            </a:r>
            <a:r>
              <a:rPr lang="ko-KR" altLang="en-US" sz="10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발주 기반</a:t>
            </a:r>
            <a:r>
              <a:rPr lang="en-US" altLang="ko-KR" sz="1000" b="1" spc="-81" dirty="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rPr>
              <a:t>)</a:t>
            </a:r>
            <a:endParaRPr lang="ko-KR" altLang="en-US" sz="1000" b="1" spc="-81" dirty="0">
              <a:solidFill>
                <a:schemeClr val="tx1">
                  <a:lumMod val="85000"/>
                  <a:lumOff val="1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2EC74039-7CF7-61EA-1017-714EF300D67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8" t="28072" r="33698" b="26649"/>
          <a:stretch>
            <a:fillRect/>
          </a:stretch>
        </p:blipFill>
        <p:spPr>
          <a:xfrm>
            <a:off x="7125365" y="4429431"/>
            <a:ext cx="448127" cy="438720"/>
          </a:xfrm>
          <a:prstGeom prst="rect">
            <a:avLst/>
          </a:prstGeom>
        </p:spPr>
      </p:pic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7713DE86-D249-78BC-CFCB-F7BC1933B895}"/>
              </a:ext>
            </a:extLst>
          </p:cNvPr>
          <p:cNvSpPr/>
          <p:nvPr/>
        </p:nvSpPr>
        <p:spPr>
          <a:xfrm>
            <a:off x="434980" y="2175645"/>
            <a:ext cx="2145000" cy="234000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75" dirty="0">
                <a:solidFill>
                  <a:schemeClr val="bg1"/>
                </a:solidFill>
                <a:latin typeface="+mj-ea"/>
                <a:ea typeface="+mj-ea"/>
              </a:rPr>
              <a:t>이해관계자 니즈 </a:t>
            </a:r>
            <a:r>
              <a:rPr lang="en-US" altLang="ko-KR" sz="975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975" dirty="0">
                <a:solidFill>
                  <a:schemeClr val="bg1"/>
                </a:solidFill>
                <a:latin typeface="+mj-ea"/>
                <a:ea typeface="+mj-ea"/>
              </a:rPr>
              <a:t>인터뷰 결과 기반</a:t>
            </a:r>
            <a:r>
              <a:rPr lang="en-US" altLang="ko-KR" sz="975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97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1246E574-D94C-EA73-5001-290782AC69A1}"/>
              </a:ext>
            </a:extLst>
          </p:cNvPr>
          <p:cNvGrpSpPr/>
          <p:nvPr/>
        </p:nvGrpSpPr>
        <p:grpSpPr>
          <a:xfrm>
            <a:off x="239980" y="2449614"/>
            <a:ext cx="2535000" cy="593852"/>
            <a:chOff x="684801" y="2740992"/>
            <a:chExt cx="4680000" cy="1096342"/>
          </a:xfrm>
        </p:grpSpPr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5EF3DEAB-C1DC-CA6F-018D-BC9FDA854E9D}"/>
                </a:ext>
              </a:extLst>
            </p:cNvPr>
            <p:cNvSpPr/>
            <p:nvPr/>
          </p:nvSpPr>
          <p:spPr>
            <a:xfrm>
              <a:off x="684801" y="2757334"/>
              <a:ext cx="4680000" cy="1080000"/>
            </a:xfrm>
            <a:prstGeom prst="roundRect">
              <a:avLst/>
            </a:prstGeom>
            <a:solidFill>
              <a:srgbClr val="F7F7F6"/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 dirty="0"/>
            </a:p>
          </p:txBody>
        </p:sp>
        <p:pic>
          <p:nvPicPr>
            <p:cNvPr id="35" name="_x755961592">
              <a:extLst>
                <a:ext uri="{FF2B5EF4-FFF2-40B4-BE49-F238E27FC236}">
                  <a16:creationId xmlns:a16="http://schemas.microsoft.com/office/drawing/2014/main" id="{D6EE8033-9D4D-3CC3-16BD-553205B7B74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47" t="9866" r="90162" b="80877"/>
            <a:stretch>
              <a:fillRect/>
            </a:stretch>
          </p:blipFill>
          <p:spPr bwMode="auto">
            <a:xfrm>
              <a:off x="745873" y="2917945"/>
              <a:ext cx="749300" cy="812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B9E9B92C-06B9-0502-A2C5-8487591F9E68}"/>
                </a:ext>
              </a:extLst>
            </p:cNvPr>
            <p:cNvCxnSpPr>
              <a:cxnSpLocks/>
            </p:cNvCxnSpPr>
            <p:nvPr/>
          </p:nvCxnSpPr>
          <p:spPr>
            <a:xfrm>
              <a:off x="1567545" y="2831124"/>
              <a:ext cx="0" cy="928185"/>
            </a:xfrm>
            <a:prstGeom prst="line">
              <a:avLst/>
            </a:prstGeom>
            <a:ln w="190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CA8FC5D4-0D5B-824D-554F-308B5EFB096C}"/>
                </a:ext>
              </a:extLst>
            </p:cNvPr>
            <p:cNvSpPr txBox="1"/>
            <p:nvPr/>
          </p:nvSpPr>
          <p:spPr>
            <a:xfrm>
              <a:off x="1567545" y="2740992"/>
              <a:ext cx="3797255" cy="1096342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spcBef>
                  <a:spcPts val="54"/>
                </a:spcBef>
                <a:spcAft>
                  <a:spcPts val="54"/>
                </a:spcAft>
              </a:pPr>
              <a:r>
                <a:rPr lang="ko-KR" altLang="en-US" sz="800" spc="-81" dirty="0">
                  <a:latin typeface="+mj-ea"/>
                  <a:ea typeface="+mj-ea"/>
                </a:rPr>
                <a:t>해외 제조사 종속에 따른 불합리한 운영구조 지속</a:t>
              </a:r>
              <a:endParaRPr lang="en-US" altLang="ko-KR" sz="800" spc="-81" dirty="0">
                <a:latin typeface="+mj-ea"/>
                <a:ea typeface="+mj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대안 부재로 부당한 조건</a:t>
              </a:r>
              <a:r>
                <a:rPr lang="en-US" altLang="ko-KR" sz="700" spc="-81" dirty="0">
                  <a:latin typeface="+mn-ea"/>
                </a:rPr>
                <a:t>·</a:t>
              </a:r>
              <a:r>
                <a:rPr lang="ko-KR" altLang="en-US" sz="700" spc="-81" dirty="0">
                  <a:latin typeface="+mn-ea"/>
                </a:rPr>
                <a:t>가격 수용 불가피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장애 상황도 기술종속으로</a:t>
              </a:r>
              <a:r>
                <a:rPr lang="en-US" altLang="ko-KR" sz="700" spc="-81" dirty="0">
                  <a:latin typeface="+mn-ea"/>
                </a:rPr>
                <a:t> </a:t>
              </a:r>
              <a:r>
                <a:rPr lang="ko-KR" altLang="en-US" sz="700" spc="-81" dirty="0">
                  <a:latin typeface="+mn-ea"/>
                </a:rPr>
                <a:t>자체 대응 불가 </a:t>
              </a:r>
              <a:r>
                <a:rPr lang="en-US" altLang="ko-KR" sz="700" spc="-81" dirty="0">
                  <a:latin typeface="+mn-ea"/>
                </a:rPr>
                <a:t>(e.g. PLC)</a:t>
              </a: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지정학 리스크</a:t>
              </a:r>
              <a:r>
                <a:rPr lang="en-US" altLang="ko-KR" sz="700" spc="-81" dirty="0">
                  <a:latin typeface="+mn-ea"/>
                </a:rPr>
                <a:t>(</a:t>
              </a:r>
              <a:r>
                <a:rPr lang="ko-KR" altLang="en-US" sz="700" spc="-81" dirty="0">
                  <a:latin typeface="+mn-ea"/>
                </a:rPr>
                <a:t>우</a:t>
              </a:r>
              <a:r>
                <a:rPr lang="en-US" altLang="ko-KR" sz="700" spc="-81" dirty="0">
                  <a:latin typeface="+mn-ea"/>
                </a:rPr>
                <a:t>-</a:t>
              </a:r>
              <a:r>
                <a:rPr lang="ko-KR" altLang="en-US" sz="700" spc="-81" dirty="0">
                  <a:latin typeface="+mn-ea"/>
                </a:rPr>
                <a:t>러 전쟁 등</a:t>
              </a:r>
              <a:r>
                <a:rPr lang="en-US" altLang="ko-KR" sz="700" spc="-81" dirty="0">
                  <a:latin typeface="+mn-ea"/>
                </a:rPr>
                <a:t>)</a:t>
              </a:r>
              <a:r>
                <a:rPr lang="ko-KR" altLang="en-US" sz="700" spc="-81" dirty="0">
                  <a:latin typeface="+mn-ea"/>
                </a:rPr>
                <a:t>에 따른 공급 차질</a:t>
              </a:r>
              <a:endParaRPr lang="en-US" altLang="ko-KR" sz="700" spc="-81" dirty="0">
                <a:latin typeface="+mn-ea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47A8B6B6-8E2E-E58A-FFB4-8532C8B8DB3F}"/>
              </a:ext>
            </a:extLst>
          </p:cNvPr>
          <p:cNvGrpSpPr/>
          <p:nvPr/>
        </p:nvGrpSpPr>
        <p:grpSpPr>
          <a:xfrm>
            <a:off x="239980" y="4355342"/>
            <a:ext cx="2535000" cy="591560"/>
            <a:chOff x="684801" y="6259259"/>
            <a:chExt cx="4680000" cy="1092110"/>
          </a:xfrm>
        </p:grpSpPr>
        <p:sp>
          <p:nvSpPr>
            <p:cNvPr id="39" name="사각형: 둥근 모서리 38">
              <a:extLst>
                <a:ext uri="{FF2B5EF4-FFF2-40B4-BE49-F238E27FC236}">
                  <a16:creationId xmlns:a16="http://schemas.microsoft.com/office/drawing/2014/main" id="{0ACAA506-4F8A-CED3-044E-59A89AE5D562}"/>
                </a:ext>
              </a:extLst>
            </p:cNvPr>
            <p:cNvSpPr/>
            <p:nvPr/>
          </p:nvSpPr>
          <p:spPr>
            <a:xfrm>
              <a:off x="684801" y="6259261"/>
              <a:ext cx="4680000" cy="1080000"/>
            </a:xfrm>
            <a:prstGeom prst="roundRect">
              <a:avLst/>
            </a:prstGeom>
            <a:solidFill>
              <a:srgbClr val="F7F7F6"/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/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3C528F51-F188-C0AD-AC9D-8A1A90DC5EEB}"/>
                </a:ext>
              </a:extLst>
            </p:cNvPr>
            <p:cNvCxnSpPr>
              <a:cxnSpLocks/>
            </p:cNvCxnSpPr>
            <p:nvPr/>
          </p:nvCxnSpPr>
          <p:spPr>
            <a:xfrm>
              <a:off x="1567545" y="6335169"/>
              <a:ext cx="0" cy="928185"/>
            </a:xfrm>
            <a:prstGeom prst="line">
              <a:avLst/>
            </a:prstGeom>
            <a:ln w="190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1" name="_x755961592">
              <a:extLst>
                <a:ext uri="{FF2B5EF4-FFF2-40B4-BE49-F238E27FC236}">
                  <a16:creationId xmlns:a16="http://schemas.microsoft.com/office/drawing/2014/main" id="{F0156CEB-D0FC-4BEB-0E64-A3065FD6AB6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4" t="57414" r="90255" b="33329"/>
            <a:stretch>
              <a:fillRect/>
            </a:stretch>
          </p:blipFill>
          <p:spPr bwMode="auto">
            <a:xfrm>
              <a:off x="745873" y="6386787"/>
              <a:ext cx="749300" cy="812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8A6F0D3-45E0-D773-2B55-F452CEB16E1A}"/>
                </a:ext>
              </a:extLst>
            </p:cNvPr>
            <p:cNvSpPr txBox="1"/>
            <p:nvPr/>
          </p:nvSpPr>
          <p:spPr>
            <a:xfrm>
              <a:off x="1567545" y="6259259"/>
              <a:ext cx="3797255" cy="1092110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spcBef>
                  <a:spcPts val="54"/>
                </a:spcBef>
                <a:spcAft>
                  <a:spcPts val="54"/>
                </a:spcAft>
              </a:pPr>
              <a:r>
                <a:rPr lang="en-US" altLang="ko-KR" sz="800" spc="-81" dirty="0">
                  <a:latin typeface="+mj-ea"/>
                  <a:ea typeface="+mj-ea"/>
                </a:rPr>
                <a:t>TBM </a:t>
              </a:r>
              <a:r>
                <a:rPr lang="ko-KR" altLang="en-US" sz="800" spc="-81" dirty="0">
                  <a:latin typeface="+mj-ea"/>
                  <a:ea typeface="+mj-ea"/>
                </a:rPr>
                <a:t>분야 전반 전문인력 부족</a:t>
              </a:r>
              <a:endParaRPr lang="en-US" altLang="ko-KR" sz="800" spc="-81" dirty="0">
                <a:latin typeface="+mj-ea"/>
                <a:ea typeface="+mj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오퍼레이터</a:t>
              </a:r>
              <a:r>
                <a:rPr lang="en-US" altLang="ko-KR" sz="700" spc="-81" dirty="0">
                  <a:latin typeface="+mn-ea"/>
                </a:rPr>
                <a:t> </a:t>
              </a:r>
              <a:r>
                <a:rPr lang="ko-KR" altLang="en-US" sz="700" spc="-81" dirty="0">
                  <a:latin typeface="+mn-ea"/>
                </a:rPr>
                <a:t>등 </a:t>
              </a:r>
              <a:r>
                <a:rPr lang="en-US" altLang="ko-KR" sz="700" spc="-81" dirty="0">
                  <a:latin typeface="+mn-ea"/>
                </a:rPr>
                <a:t>TBM </a:t>
              </a:r>
              <a:r>
                <a:rPr lang="ko-KR" altLang="en-US" sz="700" spc="-81" dirty="0">
                  <a:latin typeface="+mn-ea"/>
                </a:rPr>
                <a:t>분야 현장 인력 부족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고임금에도 </a:t>
              </a:r>
              <a:r>
                <a:rPr lang="en-US" altLang="ko-KR" sz="700" spc="-81" dirty="0">
                  <a:latin typeface="+mn-ea"/>
                </a:rPr>
                <a:t>3D </a:t>
              </a:r>
              <a:r>
                <a:rPr lang="ko-KR" altLang="en-US" sz="700" spc="-81" dirty="0">
                  <a:latin typeface="+mn-ea"/>
                </a:rPr>
                <a:t>업종 인식으로  국내 인력 확보 불가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총 책임자급 인력 부재에 따른 기술종속 심각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21F1D79A-AADC-FBF6-E23C-0F07608F43D3}"/>
              </a:ext>
            </a:extLst>
          </p:cNvPr>
          <p:cNvGrpSpPr/>
          <p:nvPr/>
        </p:nvGrpSpPr>
        <p:grpSpPr>
          <a:xfrm>
            <a:off x="239980" y="3080984"/>
            <a:ext cx="2535000" cy="615553"/>
            <a:chOff x="684801" y="3906600"/>
            <a:chExt cx="4680000" cy="1136406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E4BC3158-1CA5-12F0-3B2D-616EC38E912F}"/>
                </a:ext>
              </a:extLst>
            </p:cNvPr>
            <p:cNvSpPr/>
            <p:nvPr/>
          </p:nvSpPr>
          <p:spPr>
            <a:xfrm>
              <a:off x="684801" y="3934804"/>
              <a:ext cx="4680000" cy="1080000"/>
            </a:xfrm>
            <a:prstGeom prst="roundRect">
              <a:avLst/>
            </a:prstGeom>
            <a:solidFill>
              <a:srgbClr val="F7F7F6"/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/>
            </a:p>
          </p:txBody>
        </p: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A22261DB-9BD0-91F3-0640-12374BB79BA4}"/>
                </a:ext>
              </a:extLst>
            </p:cNvPr>
            <p:cNvCxnSpPr>
              <a:cxnSpLocks/>
            </p:cNvCxnSpPr>
            <p:nvPr/>
          </p:nvCxnSpPr>
          <p:spPr>
            <a:xfrm>
              <a:off x="1567545" y="4010712"/>
              <a:ext cx="0" cy="928185"/>
            </a:xfrm>
            <a:prstGeom prst="line">
              <a:avLst/>
            </a:prstGeom>
            <a:ln w="190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6" name="_x755961592">
              <a:extLst>
                <a:ext uri="{FF2B5EF4-FFF2-40B4-BE49-F238E27FC236}">
                  <a16:creationId xmlns:a16="http://schemas.microsoft.com/office/drawing/2014/main" id="{D714854A-D519-527D-9505-A488D5ADC8F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4" t="87870" r="90355" b="2873"/>
            <a:stretch>
              <a:fillRect/>
            </a:stretch>
          </p:blipFill>
          <p:spPr bwMode="auto">
            <a:xfrm>
              <a:off x="745873" y="4083019"/>
              <a:ext cx="749300" cy="8125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0503E34-D690-F914-EA2E-9E2ADF5DD943}"/>
                </a:ext>
              </a:extLst>
            </p:cNvPr>
            <p:cNvSpPr txBox="1"/>
            <p:nvPr/>
          </p:nvSpPr>
          <p:spPr>
            <a:xfrm>
              <a:off x="1567545" y="3906600"/>
              <a:ext cx="3797254" cy="1136406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>
                <a:spcBef>
                  <a:spcPts val="54"/>
                </a:spcBef>
                <a:spcAft>
                  <a:spcPts val="54"/>
                </a:spcAft>
              </a:pPr>
              <a:r>
                <a:rPr lang="ko-KR" altLang="en-US" sz="800" spc="-81" dirty="0">
                  <a:latin typeface="+mj-ea"/>
                  <a:ea typeface="+mj-ea"/>
                </a:rPr>
                <a:t>장비 도입 및 인프라 구축에 따른 비용소요 과다</a:t>
              </a:r>
              <a:endParaRPr lang="en-US" altLang="ko-KR" sz="800" spc="-81" dirty="0">
                <a:latin typeface="+mj-ea"/>
                <a:ea typeface="+mj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고가 장비 도입에 따른 금융 비용 대비 필수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해외 공급에 따른 운송료</a:t>
              </a:r>
              <a:r>
                <a:rPr lang="en-US" altLang="ko-KR" sz="700" spc="-81" dirty="0">
                  <a:latin typeface="+mn-ea"/>
                </a:rPr>
                <a:t>,</a:t>
              </a:r>
              <a:r>
                <a:rPr lang="ko-KR" altLang="en-US" sz="700" spc="-81" dirty="0">
                  <a:latin typeface="+mn-ea"/>
                </a:rPr>
                <a:t> 행정비용 등 과다 발생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운영을 위한 제반 인프라 비용 또한 매우 고가</a:t>
              </a:r>
            </a:p>
          </p:txBody>
        </p: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5066A3C4-19D8-BAF3-3423-01B4CBEFC72C}"/>
              </a:ext>
            </a:extLst>
          </p:cNvPr>
          <p:cNvGrpSpPr/>
          <p:nvPr/>
        </p:nvGrpSpPr>
        <p:grpSpPr>
          <a:xfrm>
            <a:off x="239980" y="3712514"/>
            <a:ext cx="2535000" cy="615553"/>
            <a:chOff x="684801" y="5072501"/>
            <a:chExt cx="4680000" cy="1136406"/>
          </a:xfrm>
        </p:grpSpPr>
        <p:sp>
          <p:nvSpPr>
            <p:cNvPr id="49" name="사각형: 둥근 모서리 48">
              <a:extLst>
                <a:ext uri="{FF2B5EF4-FFF2-40B4-BE49-F238E27FC236}">
                  <a16:creationId xmlns:a16="http://schemas.microsoft.com/office/drawing/2014/main" id="{B250659A-8204-0649-3A84-98DE90BA23CC}"/>
                </a:ext>
              </a:extLst>
            </p:cNvPr>
            <p:cNvSpPr/>
            <p:nvPr/>
          </p:nvSpPr>
          <p:spPr>
            <a:xfrm>
              <a:off x="684801" y="5097033"/>
              <a:ext cx="4680000" cy="1080000"/>
            </a:xfrm>
            <a:prstGeom prst="roundRect">
              <a:avLst/>
            </a:prstGeom>
            <a:solidFill>
              <a:srgbClr val="F7F7F6"/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/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337EBC08-A1EB-5E35-BE06-8518F8184C6E}"/>
                </a:ext>
              </a:extLst>
            </p:cNvPr>
            <p:cNvCxnSpPr>
              <a:cxnSpLocks/>
            </p:cNvCxnSpPr>
            <p:nvPr/>
          </p:nvCxnSpPr>
          <p:spPr>
            <a:xfrm>
              <a:off x="1567545" y="5167154"/>
              <a:ext cx="0" cy="928185"/>
            </a:xfrm>
            <a:prstGeom prst="line">
              <a:avLst/>
            </a:prstGeom>
            <a:ln w="190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1" name="_x755961592">
              <a:extLst>
                <a:ext uri="{FF2B5EF4-FFF2-40B4-BE49-F238E27FC236}">
                  <a16:creationId xmlns:a16="http://schemas.microsoft.com/office/drawing/2014/main" id="{0751D8A3-9F0A-FC82-10C0-1FD57DDCD39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32" t="41576" r="89977" b="48990"/>
            <a:stretch>
              <a:fillRect/>
            </a:stretch>
          </p:blipFill>
          <p:spPr bwMode="auto">
            <a:xfrm>
              <a:off x="745873" y="5241933"/>
              <a:ext cx="749300" cy="8281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0CEC86A-8237-E9D1-769E-EE16B64AF5F7}"/>
                </a:ext>
              </a:extLst>
            </p:cNvPr>
            <p:cNvSpPr txBox="1"/>
            <p:nvPr/>
          </p:nvSpPr>
          <p:spPr>
            <a:xfrm>
              <a:off x="1567545" y="5072501"/>
              <a:ext cx="3797254" cy="1136406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>
                <a:spcBef>
                  <a:spcPts val="54"/>
                </a:spcBef>
                <a:spcAft>
                  <a:spcPts val="54"/>
                </a:spcAft>
              </a:pPr>
              <a:r>
                <a:rPr lang="ko-KR" altLang="en-US" sz="800" spc="-81" dirty="0" err="1">
                  <a:latin typeface="+mj-ea"/>
                  <a:ea typeface="+mj-ea"/>
                </a:rPr>
                <a:t>재제작</a:t>
              </a:r>
              <a:r>
                <a:rPr lang="ko-KR" altLang="en-US" sz="800" spc="-81" dirty="0">
                  <a:latin typeface="+mj-ea"/>
                  <a:ea typeface="+mj-ea"/>
                </a:rPr>
                <a:t> 장비의 보증 방안 부재</a:t>
              </a:r>
              <a:endParaRPr lang="en-US" altLang="ko-KR" sz="800" spc="-81" dirty="0">
                <a:latin typeface="+mj-ea"/>
                <a:ea typeface="+mj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자체 </a:t>
              </a:r>
              <a:r>
                <a:rPr lang="ko-KR" altLang="en-US" sz="700" spc="-81" dirty="0" err="1">
                  <a:latin typeface="+mn-ea"/>
                </a:rPr>
                <a:t>재제작</a:t>
              </a:r>
              <a:r>
                <a:rPr lang="ko-KR" altLang="en-US" sz="700" spc="-81" dirty="0">
                  <a:latin typeface="+mn-ea"/>
                </a:rPr>
                <a:t> 장비는 원 제조사도 성능 보증 거부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원제조사 검수 유상 활용은 가능하나</a:t>
              </a:r>
              <a:r>
                <a:rPr lang="en-US" altLang="ko-KR" sz="700" spc="-81" dirty="0">
                  <a:latin typeface="+mn-ea"/>
                </a:rPr>
                <a:t>, </a:t>
              </a:r>
              <a:r>
                <a:rPr lang="ko-KR" altLang="en-US" sz="700" spc="-81" dirty="0">
                  <a:latin typeface="+mn-ea"/>
                </a:rPr>
                <a:t>법적 효력 </a:t>
              </a:r>
              <a:r>
                <a:rPr lang="en-US" altLang="ko-KR" sz="700" spc="-81" dirty="0">
                  <a:latin typeface="+mn-ea"/>
                </a:rPr>
                <a:t>X</a:t>
              </a:r>
              <a:endParaRPr lang="ko-KR" altLang="en-US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신뢰성 문제로 현장 투입 거부 가능성 상승</a:t>
              </a:r>
              <a:endParaRPr lang="en-US" altLang="ko-KR" sz="700" spc="-81" dirty="0">
                <a:latin typeface="+mn-ea"/>
              </a:endParaRPr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65E4365E-2191-CEBF-99A5-D08DAF3FBD91}"/>
              </a:ext>
            </a:extLst>
          </p:cNvPr>
          <p:cNvGrpSpPr/>
          <p:nvPr/>
        </p:nvGrpSpPr>
        <p:grpSpPr>
          <a:xfrm>
            <a:off x="239980" y="5620692"/>
            <a:ext cx="2535000" cy="585001"/>
            <a:chOff x="684801" y="8595289"/>
            <a:chExt cx="4680000" cy="1080002"/>
          </a:xfrm>
        </p:grpSpPr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970348B-1360-A53B-C882-CF5D6B58824A}"/>
                </a:ext>
              </a:extLst>
            </p:cNvPr>
            <p:cNvSpPr/>
            <p:nvPr/>
          </p:nvSpPr>
          <p:spPr>
            <a:xfrm>
              <a:off x="684801" y="8595289"/>
              <a:ext cx="4680000" cy="1080000"/>
            </a:xfrm>
            <a:prstGeom prst="roundRect">
              <a:avLst/>
            </a:prstGeom>
            <a:solidFill>
              <a:srgbClr val="F7F7F6"/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/>
            </a:p>
          </p:txBody>
        </p:sp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8419EC4F-C6E3-446E-3507-43AB3D5EC88B}"/>
                </a:ext>
              </a:extLst>
            </p:cNvPr>
            <p:cNvCxnSpPr>
              <a:cxnSpLocks/>
            </p:cNvCxnSpPr>
            <p:nvPr/>
          </p:nvCxnSpPr>
          <p:spPr>
            <a:xfrm>
              <a:off x="1567545" y="8671197"/>
              <a:ext cx="0" cy="928185"/>
            </a:xfrm>
            <a:prstGeom prst="line">
              <a:avLst/>
            </a:prstGeom>
            <a:ln w="190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DFFD1D3-51ED-D5BC-704A-5B0B202282A9}"/>
                </a:ext>
              </a:extLst>
            </p:cNvPr>
            <p:cNvSpPr txBox="1"/>
            <p:nvPr/>
          </p:nvSpPr>
          <p:spPr>
            <a:xfrm>
              <a:off x="1567545" y="8595289"/>
              <a:ext cx="3797255" cy="1080002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spcBef>
                  <a:spcPts val="54"/>
                </a:spcBef>
                <a:spcAft>
                  <a:spcPts val="54"/>
                </a:spcAft>
              </a:pPr>
              <a:r>
                <a:rPr lang="en-US" altLang="ko-KR" sz="800" spc="-81" dirty="0">
                  <a:latin typeface="+mj-ea"/>
                  <a:ea typeface="+mj-ea"/>
                </a:rPr>
                <a:t>TBM </a:t>
              </a:r>
              <a:r>
                <a:rPr lang="ko-KR" altLang="en-US" sz="800" spc="-81" dirty="0">
                  <a:latin typeface="+mj-ea"/>
                  <a:ea typeface="+mj-ea"/>
                </a:rPr>
                <a:t>운영을 지원하는 제도적 기반 취약</a:t>
              </a:r>
              <a:endParaRPr lang="en-US" altLang="ko-KR" sz="800" spc="-81" dirty="0">
                <a:latin typeface="+mj-ea"/>
                <a:ea typeface="+mj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독자 분류 체계 부재로 인한 기형적 운영체계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당사자  이력서 외 오퍼레이터 자격 입증 방안 부재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발주제도 또한 발파 공법에 유리한 형태</a:t>
              </a:r>
            </a:p>
          </p:txBody>
        </p:sp>
        <p:pic>
          <p:nvPicPr>
            <p:cNvPr id="57" name="그림 56">
              <a:extLst>
                <a:ext uri="{FF2B5EF4-FFF2-40B4-BE49-F238E27FC236}">
                  <a16:creationId xmlns:a16="http://schemas.microsoft.com/office/drawing/2014/main" id="{70BAFA0E-73C3-E253-188D-E9C40A932F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423" t="22656" r="29948" b="24349"/>
            <a:stretch>
              <a:fillRect/>
            </a:stretch>
          </p:blipFill>
          <p:spPr>
            <a:xfrm>
              <a:off x="759320" y="8805718"/>
              <a:ext cx="749299" cy="685314"/>
            </a:xfrm>
            <a:prstGeom prst="rect">
              <a:avLst/>
            </a:prstGeom>
          </p:spPr>
        </p:pic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F595DB61-F5A7-E59C-6C5F-141BF6E953EE}"/>
              </a:ext>
            </a:extLst>
          </p:cNvPr>
          <p:cNvGrpSpPr/>
          <p:nvPr/>
        </p:nvGrpSpPr>
        <p:grpSpPr>
          <a:xfrm>
            <a:off x="239980" y="4988017"/>
            <a:ext cx="2535000" cy="585001"/>
            <a:chOff x="684801" y="7427274"/>
            <a:chExt cx="4680000" cy="1080002"/>
          </a:xfrm>
        </p:grpSpPr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id="{7F23794C-D34F-CBD8-A030-FB1CCED0B559}"/>
                </a:ext>
              </a:extLst>
            </p:cNvPr>
            <p:cNvSpPr/>
            <p:nvPr/>
          </p:nvSpPr>
          <p:spPr>
            <a:xfrm>
              <a:off x="684801" y="7427276"/>
              <a:ext cx="4680000" cy="1080000"/>
            </a:xfrm>
            <a:prstGeom prst="roundRect">
              <a:avLst/>
            </a:prstGeom>
            <a:solidFill>
              <a:srgbClr val="F7F7F6"/>
            </a:solidFill>
            <a:ln w="158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/>
            </a:p>
          </p:txBody>
        </p:sp>
        <p:cxnSp>
          <p:nvCxnSpPr>
            <p:cNvPr id="60" name="직선 연결선 59">
              <a:extLst>
                <a:ext uri="{FF2B5EF4-FFF2-40B4-BE49-F238E27FC236}">
                  <a16:creationId xmlns:a16="http://schemas.microsoft.com/office/drawing/2014/main" id="{EB4BC2CB-040E-0A2D-A979-89C3C6912901}"/>
                </a:ext>
              </a:extLst>
            </p:cNvPr>
            <p:cNvCxnSpPr>
              <a:cxnSpLocks/>
            </p:cNvCxnSpPr>
            <p:nvPr/>
          </p:nvCxnSpPr>
          <p:spPr>
            <a:xfrm>
              <a:off x="1567546" y="7503184"/>
              <a:ext cx="0" cy="928185"/>
            </a:xfrm>
            <a:prstGeom prst="line">
              <a:avLst/>
            </a:prstGeom>
            <a:ln w="19050">
              <a:solidFill>
                <a:schemeClr val="bg1">
                  <a:lumMod val="50000"/>
                  <a:alpha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3DC996CC-D225-3730-55A6-C0349FAB4DEA}"/>
                </a:ext>
              </a:extLst>
            </p:cNvPr>
            <p:cNvSpPr txBox="1"/>
            <p:nvPr/>
          </p:nvSpPr>
          <p:spPr>
            <a:xfrm>
              <a:off x="1567546" y="7427274"/>
              <a:ext cx="3797255" cy="1080002"/>
            </a:xfrm>
            <a:prstGeom prst="rect">
              <a:avLst/>
            </a:prstGeom>
            <a:noFill/>
          </p:spPr>
          <p:txBody>
            <a:bodyPr wrap="square" rtlCol="0" anchor="ctr" anchorCtr="0">
              <a:noAutofit/>
            </a:bodyPr>
            <a:lstStyle/>
            <a:p>
              <a:pPr>
                <a:spcBef>
                  <a:spcPts val="54"/>
                </a:spcBef>
                <a:spcAft>
                  <a:spcPts val="54"/>
                </a:spcAft>
              </a:pPr>
              <a:r>
                <a:rPr lang="ko-KR" altLang="en-US" sz="800" spc="-81" dirty="0">
                  <a:latin typeface="+mj-ea"/>
                  <a:ea typeface="+mj-ea"/>
                </a:rPr>
                <a:t>국내 </a:t>
              </a:r>
              <a:r>
                <a:rPr lang="ko-KR" altLang="en-US" sz="800" spc="-81" dirty="0" err="1">
                  <a:latin typeface="+mj-ea"/>
                  <a:ea typeface="+mj-ea"/>
                </a:rPr>
                <a:t>중단면</a:t>
              </a:r>
              <a:r>
                <a:rPr lang="ko-KR" altLang="en-US" sz="800" spc="-81" dirty="0">
                  <a:latin typeface="+mj-ea"/>
                  <a:ea typeface="+mj-ea"/>
                </a:rPr>
                <a:t> 이상 </a:t>
              </a:r>
              <a:r>
                <a:rPr lang="en-US" altLang="ko-KR" sz="800" spc="-81" dirty="0">
                  <a:latin typeface="+mj-ea"/>
                  <a:ea typeface="+mj-ea"/>
                </a:rPr>
                <a:t>TBM </a:t>
              </a:r>
              <a:r>
                <a:rPr lang="ko-KR" altLang="en-US" sz="800" spc="-81" dirty="0">
                  <a:latin typeface="+mj-ea"/>
                  <a:ea typeface="+mj-ea"/>
                </a:rPr>
                <a:t>시장 규모 과소</a:t>
              </a:r>
              <a:endParaRPr lang="en-US" altLang="ko-KR" sz="800" spc="-81" dirty="0">
                <a:latin typeface="+mj-ea"/>
                <a:ea typeface="+mj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en-US" altLang="ko-KR" sz="700" spc="-81" dirty="0">
                  <a:latin typeface="+mn-ea"/>
                </a:rPr>
                <a:t>TBM </a:t>
              </a:r>
              <a:r>
                <a:rPr lang="ko-KR" altLang="en-US" sz="700" spc="-81" dirty="0">
                  <a:latin typeface="+mn-ea"/>
                </a:rPr>
                <a:t>적용 공사 발주물량 절대 부족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수익성 부족에 따른 연관 산업 생태계 형성 불가</a:t>
              </a:r>
              <a:endParaRPr lang="en-US" altLang="ko-KR" sz="700" spc="-81" dirty="0">
                <a:latin typeface="+mn-ea"/>
              </a:endParaRPr>
            </a:p>
            <a:p>
              <a:pPr marL="175511" indent="-97506">
                <a:spcBef>
                  <a:spcPts val="54"/>
                </a:spcBef>
                <a:spcAft>
                  <a:spcPts val="54"/>
                </a:spcAft>
                <a:buFont typeface="Arial" panose="020B0604020202020204" pitchFamily="34" charset="0"/>
                <a:buChar char="•"/>
              </a:pPr>
              <a:r>
                <a:rPr lang="ko-KR" altLang="en-US" sz="700" spc="-81" dirty="0">
                  <a:latin typeface="+mn-ea"/>
                </a:rPr>
                <a:t>후방 생태계 부재에 따른 대체 부품 수급 문제도 발생</a:t>
              </a:r>
            </a:p>
          </p:txBody>
        </p:sp>
        <p:pic>
          <p:nvPicPr>
            <p:cNvPr id="62" name="그림 61">
              <a:extLst>
                <a:ext uri="{FF2B5EF4-FFF2-40B4-BE49-F238E27FC236}">
                  <a16:creationId xmlns:a16="http://schemas.microsoft.com/office/drawing/2014/main" id="{CD084FEB-126D-DCE3-F30E-EDF47A1AF10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34" t="19841" r="24480" b="18869"/>
            <a:stretch>
              <a:fillRect/>
            </a:stretch>
          </p:blipFill>
          <p:spPr>
            <a:xfrm>
              <a:off x="787972" y="7713457"/>
              <a:ext cx="690500" cy="571299"/>
            </a:xfrm>
            <a:prstGeom prst="rect">
              <a:avLst/>
            </a:prstGeom>
          </p:spPr>
        </p:pic>
      </p:grpSp>
      <p:sp>
        <p:nvSpPr>
          <p:cNvPr id="63" name="타원 62">
            <a:extLst>
              <a:ext uri="{FF2B5EF4-FFF2-40B4-BE49-F238E27FC236}">
                <a16:creationId xmlns:a16="http://schemas.microsoft.com/office/drawing/2014/main" id="{A4A7A380-4F4F-4E7A-A657-06A247C57109}"/>
              </a:ext>
            </a:extLst>
          </p:cNvPr>
          <p:cNvSpPr/>
          <p:nvPr/>
        </p:nvSpPr>
        <p:spPr>
          <a:xfrm>
            <a:off x="3855523" y="2634083"/>
            <a:ext cx="170686" cy="17068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9500" rIns="0" bIns="0" rtlCol="0" anchor="ctr"/>
          <a:lstStyle/>
          <a:p>
            <a:pPr algn="ctr"/>
            <a:r>
              <a:rPr lang="en-US" altLang="ko-KR" sz="975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  <a:endParaRPr lang="ko-KR" altLang="en-US" sz="97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2768" name="타원 32767">
            <a:extLst>
              <a:ext uri="{FF2B5EF4-FFF2-40B4-BE49-F238E27FC236}">
                <a16:creationId xmlns:a16="http://schemas.microsoft.com/office/drawing/2014/main" id="{0052F013-3854-121D-6354-C5817517CB15}"/>
              </a:ext>
            </a:extLst>
          </p:cNvPr>
          <p:cNvSpPr/>
          <p:nvPr/>
        </p:nvSpPr>
        <p:spPr>
          <a:xfrm>
            <a:off x="3855523" y="3907710"/>
            <a:ext cx="170686" cy="17068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9500" rIns="0" bIns="0" rtlCol="0" anchor="ctr"/>
          <a:lstStyle/>
          <a:p>
            <a:pPr algn="ctr"/>
            <a:r>
              <a:rPr lang="en-US" altLang="ko-KR" sz="975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  <a:endParaRPr lang="ko-KR" altLang="en-US" sz="97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2769" name="타원 32768">
            <a:extLst>
              <a:ext uri="{FF2B5EF4-FFF2-40B4-BE49-F238E27FC236}">
                <a16:creationId xmlns:a16="http://schemas.microsoft.com/office/drawing/2014/main" id="{6EAE7D49-FBCA-A8AD-5ACF-295F0E074BE8}"/>
              </a:ext>
            </a:extLst>
          </p:cNvPr>
          <p:cNvSpPr/>
          <p:nvPr/>
        </p:nvSpPr>
        <p:spPr>
          <a:xfrm>
            <a:off x="3855523" y="5172493"/>
            <a:ext cx="170686" cy="17068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19500" rIns="0" bIns="0" rtlCol="0" anchor="ctr"/>
          <a:lstStyle/>
          <a:p>
            <a:pPr algn="ctr"/>
            <a:r>
              <a:rPr lang="en-US" altLang="ko-KR" sz="975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  <a:endParaRPr lang="ko-KR" altLang="en-US" sz="975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32771" name="직선 화살표 연결선 32770">
            <a:extLst>
              <a:ext uri="{FF2B5EF4-FFF2-40B4-BE49-F238E27FC236}">
                <a16:creationId xmlns:a16="http://schemas.microsoft.com/office/drawing/2014/main" id="{9E8DB23F-2081-17E7-8C2E-B9F6B9C3E793}"/>
              </a:ext>
            </a:extLst>
          </p:cNvPr>
          <p:cNvCxnSpPr>
            <a:cxnSpLocks/>
            <a:stCxn id="37" idx="3"/>
            <a:endCxn id="8" idx="1"/>
          </p:cNvCxnSpPr>
          <p:nvPr/>
        </p:nvCxnSpPr>
        <p:spPr>
          <a:xfrm>
            <a:off x="2774980" y="2746540"/>
            <a:ext cx="1120817" cy="304341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3" name="직선 화살표 연결선 32772">
            <a:extLst>
              <a:ext uri="{FF2B5EF4-FFF2-40B4-BE49-F238E27FC236}">
                <a16:creationId xmlns:a16="http://schemas.microsoft.com/office/drawing/2014/main" id="{81F0F70D-0371-79C7-CCDB-60543895218D}"/>
              </a:ext>
            </a:extLst>
          </p:cNvPr>
          <p:cNvCxnSpPr>
            <a:cxnSpLocks/>
            <a:stCxn id="47" idx="3"/>
            <a:endCxn id="8" idx="1"/>
          </p:cNvCxnSpPr>
          <p:nvPr/>
        </p:nvCxnSpPr>
        <p:spPr>
          <a:xfrm flipV="1">
            <a:off x="2774979" y="3050881"/>
            <a:ext cx="1120818" cy="337880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4" name="직선 화살표 연결선 32773">
            <a:extLst>
              <a:ext uri="{FF2B5EF4-FFF2-40B4-BE49-F238E27FC236}">
                <a16:creationId xmlns:a16="http://schemas.microsoft.com/office/drawing/2014/main" id="{59BDD6CB-45A5-2349-AB23-473A9742DC6C}"/>
              </a:ext>
            </a:extLst>
          </p:cNvPr>
          <p:cNvCxnSpPr>
            <a:cxnSpLocks/>
            <a:stCxn id="52" idx="3"/>
            <a:endCxn id="5" idx="1"/>
          </p:cNvCxnSpPr>
          <p:nvPr/>
        </p:nvCxnSpPr>
        <p:spPr>
          <a:xfrm>
            <a:off x="2774979" y="4020291"/>
            <a:ext cx="1120818" cy="302729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5" name="직선 화살표 연결선 32774">
            <a:extLst>
              <a:ext uri="{FF2B5EF4-FFF2-40B4-BE49-F238E27FC236}">
                <a16:creationId xmlns:a16="http://schemas.microsoft.com/office/drawing/2014/main" id="{3D6332E6-3EB8-F3E2-E043-EC74604597A0}"/>
              </a:ext>
            </a:extLst>
          </p:cNvPr>
          <p:cNvCxnSpPr>
            <a:cxnSpLocks/>
            <a:stCxn id="61" idx="3"/>
            <a:endCxn id="7" idx="1"/>
          </p:cNvCxnSpPr>
          <p:nvPr/>
        </p:nvCxnSpPr>
        <p:spPr>
          <a:xfrm>
            <a:off x="2774980" y="5280518"/>
            <a:ext cx="1120817" cy="314640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6" name="직선 화살표 연결선 32775">
            <a:extLst>
              <a:ext uri="{FF2B5EF4-FFF2-40B4-BE49-F238E27FC236}">
                <a16:creationId xmlns:a16="http://schemas.microsoft.com/office/drawing/2014/main" id="{2E6E9FDB-FC18-DE17-7D74-8A776F79D801}"/>
              </a:ext>
            </a:extLst>
          </p:cNvPr>
          <p:cNvCxnSpPr>
            <a:cxnSpLocks/>
            <a:stCxn id="56" idx="3"/>
            <a:endCxn id="7" idx="1"/>
          </p:cNvCxnSpPr>
          <p:nvPr/>
        </p:nvCxnSpPr>
        <p:spPr>
          <a:xfrm flipV="1">
            <a:off x="2774980" y="5595157"/>
            <a:ext cx="1120817" cy="318035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7" name="직선 화살표 연결선 32776">
            <a:extLst>
              <a:ext uri="{FF2B5EF4-FFF2-40B4-BE49-F238E27FC236}">
                <a16:creationId xmlns:a16="http://schemas.microsoft.com/office/drawing/2014/main" id="{5E71F587-52AB-80AB-AE7A-082BD4B03FE9}"/>
              </a:ext>
            </a:extLst>
          </p:cNvPr>
          <p:cNvCxnSpPr>
            <a:cxnSpLocks/>
            <a:stCxn id="52" idx="3"/>
            <a:endCxn id="8" idx="1"/>
          </p:cNvCxnSpPr>
          <p:nvPr/>
        </p:nvCxnSpPr>
        <p:spPr>
          <a:xfrm flipV="1">
            <a:off x="2774979" y="3050881"/>
            <a:ext cx="1120818" cy="969410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8" name="직선 화살표 연결선 32777">
            <a:extLst>
              <a:ext uri="{FF2B5EF4-FFF2-40B4-BE49-F238E27FC236}">
                <a16:creationId xmlns:a16="http://schemas.microsoft.com/office/drawing/2014/main" id="{E2414B86-FC69-152D-D56D-77B015BB07A8}"/>
              </a:ext>
            </a:extLst>
          </p:cNvPr>
          <p:cNvCxnSpPr>
            <a:cxnSpLocks/>
            <a:stCxn id="37" idx="3"/>
            <a:endCxn id="5" idx="1"/>
          </p:cNvCxnSpPr>
          <p:nvPr/>
        </p:nvCxnSpPr>
        <p:spPr>
          <a:xfrm>
            <a:off x="2774980" y="2746541"/>
            <a:ext cx="1120817" cy="1576479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79" name="직선 화살표 연결선 32778">
            <a:extLst>
              <a:ext uri="{FF2B5EF4-FFF2-40B4-BE49-F238E27FC236}">
                <a16:creationId xmlns:a16="http://schemas.microsoft.com/office/drawing/2014/main" id="{13ABB35A-9904-4D62-75FA-99DA3F5137D9}"/>
              </a:ext>
            </a:extLst>
          </p:cNvPr>
          <p:cNvCxnSpPr>
            <a:cxnSpLocks/>
            <a:stCxn id="37" idx="3"/>
            <a:endCxn id="7" idx="1"/>
          </p:cNvCxnSpPr>
          <p:nvPr/>
        </p:nvCxnSpPr>
        <p:spPr>
          <a:xfrm>
            <a:off x="2774980" y="2746541"/>
            <a:ext cx="1120817" cy="2848617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0" name="직선 화살표 연결선 32779">
            <a:extLst>
              <a:ext uri="{FF2B5EF4-FFF2-40B4-BE49-F238E27FC236}">
                <a16:creationId xmlns:a16="http://schemas.microsoft.com/office/drawing/2014/main" id="{E06B68C2-D6CF-E252-FCB5-2757C017FF00}"/>
              </a:ext>
            </a:extLst>
          </p:cNvPr>
          <p:cNvCxnSpPr>
            <a:cxnSpLocks/>
            <a:stCxn id="42" idx="3"/>
            <a:endCxn id="7" idx="1"/>
          </p:cNvCxnSpPr>
          <p:nvPr/>
        </p:nvCxnSpPr>
        <p:spPr>
          <a:xfrm>
            <a:off x="2774980" y="4651122"/>
            <a:ext cx="1120817" cy="944035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1" name="직선 화살표 연결선 32780">
            <a:extLst>
              <a:ext uri="{FF2B5EF4-FFF2-40B4-BE49-F238E27FC236}">
                <a16:creationId xmlns:a16="http://schemas.microsoft.com/office/drawing/2014/main" id="{3222B12F-135B-FC8E-62AC-493F1591C2E0}"/>
              </a:ext>
            </a:extLst>
          </p:cNvPr>
          <p:cNvCxnSpPr>
            <a:cxnSpLocks/>
            <a:stCxn id="42" idx="3"/>
            <a:endCxn id="5" idx="1"/>
          </p:cNvCxnSpPr>
          <p:nvPr/>
        </p:nvCxnSpPr>
        <p:spPr>
          <a:xfrm flipV="1">
            <a:off x="2774980" y="4323019"/>
            <a:ext cx="1120817" cy="328103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2" name="직선 화살표 연결선 32781">
            <a:extLst>
              <a:ext uri="{FF2B5EF4-FFF2-40B4-BE49-F238E27FC236}">
                <a16:creationId xmlns:a16="http://schemas.microsoft.com/office/drawing/2014/main" id="{2D5E8E07-DFDA-73DD-A896-3F73DD6C32A9}"/>
              </a:ext>
            </a:extLst>
          </p:cNvPr>
          <p:cNvCxnSpPr>
            <a:cxnSpLocks/>
            <a:stCxn id="61" idx="3"/>
            <a:endCxn id="5" idx="1"/>
          </p:cNvCxnSpPr>
          <p:nvPr/>
        </p:nvCxnSpPr>
        <p:spPr>
          <a:xfrm flipV="1">
            <a:off x="2774980" y="4323020"/>
            <a:ext cx="1120817" cy="957498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3" name="직선 화살표 연결선 32782">
            <a:extLst>
              <a:ext uri="{FF2B5EF4-FFF2-40B4-BE49-F238E27FC236}">
                <a16:creationId xmlns:a16="http://schemas.microsoft.com/office/drawing/2014/main" id="{16546171-C54F-F385-F24F-E7B7307DB3B6}"/>
              </a:ext>
            </a:extLst>
          </p:cNvPr>
          <p:cNvCxnSpPr>
            <a:cxnSpLocks/>
            <a:stCxn id="8" idx="3"/>
            <a:endCxn id="10" idx="1"/>
          </p:cNvCxnSpPr>
          <p:nvPr/>
        </p:nvCxnSpPr>
        <p:spPr>
          <a:xfrm flipV="1">
            <a:off x="5943297" y="2732847"/>
            <a:ext cx="1120816" cy="318034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4" name="직선 화살표 연결선 32783">
            <a:extLst>
              <a:ext uri="{FF2B5EF4-FFF2-40B4-BE49-F238E27FC236}">
                <a16:creationId xmlns:a16="http://schemas.microsoft.com/office/drawing/2014/main" id="{B444DC39-A3B4-3AB5-8D0F-9B4674ABFCF0}"/>
              </a:ext>
            </a:extLst>
          </p:cNvPr>
          <p:cNvCxnSpPr>
            <a:cxnSpLocks/>
            <a:stCxn id="8" idx="3"/>
            <a:endCxn id="29" idx="1"/>
          </p:cNvCxnSpPr>
          <p:nvPr/>
        </p:nvCxnSpPr>
        <p:spPr>
          <a:xfrm>
            <a:off x="5943297" y="3050882"/>
            <a:ext cx="1120816" cy="1590172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5" name="직선 화살표 연결선 32784">
            <a:extLst>
              <a:ext uri="{FF2B5EF4-FFF2-40B4-BE49-F238E27FC236}">
                <a16:creationId xmlns:a16="http://schemas.microsoft.com/office/drawing/2014/main" id="{FCFC2B17-C51A-E6E9-3F46-2CCD2148F7FA}"/>
              </a:ext>
            </a:extLst>
          </p:cNvPr>
          <p:cNvCxnSpPr>
            <a:cxnSpLocks/>
            <a:stCxn id="8" idx="3"/>
            <a:endCxn id="17" idx="1"/>
          </p:cNvCxnSpPr>
          <p:nvPr/>
        </p:nvCxnSpPr>
        <p:spPr>
          <a:xfrm>
            <a:off x="5943297" y="3050881"/>
            <a:ext cx="1120816" cy="318035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6" name="직선 화살표 연결선 32785">
            <a:extLst>
              <a:ext uri="{FF2B5EF4-FFF2-40B4-BE49-F238E27FC236}">
                <a16:creationId xmlns:a16="http://schemas.microsoft.com/office/drawing/2014/main" id="{4D709197-77E7-6E16-12EE-D97EB319CC2D}"/>
              </a:ext>
            </a:extLst>
          </p:cNvPr>
          <p:cNvCxnSpPr>
            <a:cxnSpLocks/>
            <a:stCxn id="8" idx="3"/>
            <a:endCxn id="20" idx="1"/>
          </p:cNvCxnSpPr>
          <p:nvPr/>
        </p:nvCxnSpPr>
        <p:spPr>
          <a:xfrm>
            <a:off x="5943297" y="3050881"/>
            <a:ext cx="1120816" cy="954104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7" name="직선 화살표 연결선 32786">
            <a:extLst>
              <a:ext uri="{FF2B5EF4-FFF2-40B4-BE49-F238E27FC236}">
                <a16:creationId xmlns:a16="http://schemas.microsoft.com/office/drawing/2014/main" id="{5670978D-EC64-08E8-C2C8-805FF9C07F0D}"/>
              </a:ext>
            </a:extLst>
          </p:cNvPr>
          <p:cNvCxnSpPr>
            <a:cxnSpLocks/>
            <a:stCxn id="8" idx="3"/>
            <a:endCxn id="26" idx="1"/>
          </p:cNvCxnSpPr>
          <p:nvPr/>
        </p:nvCxnSpPr>
        <p:spPr>
          <a:xfrm>
            <a:off x="5943297" y="3050881"/>
            <a:ext cx="1120816" cy="2226241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8" name="직선 화살표 연결선 32787">
            <a:extLst>
              <a:ext uri="{FF2B5EF4-FFF2-40B4-BE49-F238E27FC236}">
                <a16:creationId xmlns:a16="http://schemas.microsoft.com/office/drawing/2014/main" id="{69C28857-876F-CF77-2C20-17E8DCD2F1C2}"/>
              </a:ext>
            </a:extLst>
          </p:cNvPr>
          <p:cNvCxnSpPr>
            <a:cxnSpLocks/>
            <a:stCxn id="8" idx="3"/>
            <a:endCxn id="23" idx="1"/>
          </p:cNvCxnSpPr>
          <p:nvPr/>
        </p:nvCxnSpPr>
        <p:spPr>
          <a:xfrm>
            <a:off x="5943297" y="3050881"/>
            <a:ext cx="1120816" cy="2862311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89" name="직선 화살표 연결선 32788">
            <a:extLst>
              <a:ext uri="{FF2B5EF4-FFF2-40B4-BE49-F238E27FC236}">
                <a16:creationId xmlns:a16="http://schemas.microsoft.com/office/drawing/2014/main" id="{C129C7A4-7B89-9A54-45C1-4B699C354E3F}"/>
              </a:ext>
            </a:extLst>
          </p:cNvPr>
          <p:cNvCxnSpPr>
            <a:cxnSpLocks/>
            <a:stCxn id="5" idx="3"/>
            <a:endCxn id="20" idx="1"/>
          </p:cNvCxnSpPr>
          <p:nvPr/>
        </p:nvCxnSpPr>
        <p:spPr>
          <a:xfrm flipV="1">
            <a:off x="5943297" y="4004985"/>
            <a:ext cx="1120816" cy="318035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0" name="직선 화살표 연결선 32789">
            <a:extLst>
              <a:ext uri="{FF2B5EF4-FFF2-40B4-BE49-F238E27FC236}">
                <a16:creationId xmlns:a16="http://schemas.microsoft.com/office/drawing/2014/main" id="{E232F42C-064B-548F-0974-EB802D80E57D}"/>
              </a:ext>
            </a:extLst>
          </p:cNvPr>
          <p:cNvCxnSpPr>
            <a:cxnSpLocks/>
            <a:stCxn id="5" idx="3"/>
            <a:endCxn id="10" idx="1"/>
          </p:cNvCxnSpPr>
          <p:nvPr/>
        </p:nvCxnSpPr>
        <p:spPr>
          <a:xfrm flipV="1">
            <a:off x="5943297" y="2732848"/>
            <a:ext cx="1120816" cy="1590172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1" name="직선 화살표 연결선 32790">
            <a:extLst>
              <a:ext uri="{FF2B5EF4-FFF2-40B4-BE49-F238E27FC236}">
                <a16:creationId xmlns:a16="http://schemas.microsoft.com/office/drawing/2014/main" id="{888E29FD-8E96-C977-8608-75DE46A50396}"/>
              </a:ext>
            </a:extLst>
          </p:cNvPr>
          <p:cNvCxnSpPr>
            <a:cxnSpLocks/>
            <a:stCxn id="5" idx="3"/>
            <a:endCxn id="26" idx="1"/>
          </p:cNvCxnSpPr>
          <p:nvPr/>
        </p:nvCxnSpPr>
        <p:spPr>
          <a:xfrm>
            <a:off x="5943297" y="4323020"/>
            <a:ext cx="1120816" cy="954103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2" name="직선 화살표 연결선 32791">
            <a:extLst>
              <a:ext uri="{FF2B5EF4-FFF2-40B4-BE49-F238E27FC236}">
                <a16:creationId xmlns:a16="http://schemas.microsoft.com/office/drawing/2014/main" id="{F5AD672B-0CF7-8A68-AABA-532329172B75}"/>
              </a:ext>
            </a:extLst>
          </p:cNvPr>
          <p:cNvCxnSpPr>
            <a:cxnSpLocks/>
            <a:stCxn id="7" idx="3"/>
            <a:endCxn id="23" idx="1"/>
          </p:cNvCxnSpPr>
          <p:nvPr/>
        </p:nvCxnSpPr>
        <p:spPr>
          <a:xfrm>
            <a:off x="5943297" y="5595157"/>
            <a:ext cx="1120816" cy="318035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3" name="직선 화살표 연결선 32792">
            <a:extLst>
              <a:ext uri="{FF2B5EF4-FFF2-40B4-BE49-F238E27FC236}">
                <a16:creationId xmlns:a16="http://schemas.microsoft.com/office/drawing/2014/main" id="{9763C3F4-CB08-2270-50C0-33DAA94FEA93}"/>
              </a:ext>
            </a:extLst>
          </p:cNvPr>
          <p:cNvCxnSpPr>
            <a:cxnSpLocks/>
            <a:stCxn id="7" idx="3"/>
            <a:endCxn id="17" idx="1"/>
          </p:cNvCxnSpPr>
          <p:nvPr/>
        </p:nvCxnSpPr>
        <p:spPr>
          <a:xfrm flipV="1">
            <a:off x="5943297" y="3368916"/>
            <a:ext cx="1120816" cy="2226241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4" name="직선 화살표 연결선 32793">
            <a:extLst>
              <a:ext uri="{FF2B5EF4-FFF2-40B4-BE49-F238E27FC236}">
                <a16:creationId xmlns:a16="http://schemas.microsoft.com/office/drawing/2014/main" id="{BEB489E6-A758-6C2A-02DC-26DB17F455EB}"/>
              </a:ext>
            </a:extLst>
          </p:cNvPr>
          <p:cNvCxnSpPr>
            <a:cxnSpLocks/>
            <a:stCxn id="7" idx="3"/>
            <a:endCxn id="10" idx="1"/>
          </p:cNvCxnSpPr>
          <p:nvPr/>
        </p:nvCxnSpPr>
        <p:spPr>
          <a:xfrm flipV="1">
            <a:off x="5943297" y="2732848"/>
            <a:ext cx="1120816" cy="2862310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5" name="직선 화살표 연결선 32794">
            <a:extLst>
              <a:ext uri="{FF2B5EF4-FFF2-40B4-BE49-F238E27FC236}">
                <a16:creationId xmlns:a16="http://schemas.microsoft.com/office/drawing/2014/main" id="{B515AE5D-1CA0-7823-51C0-1BD2F4CB33BD}"/>
              </a:ext>
            </a:extLst>
          </p:cNvPr>
          <p:cNvCxnSpPr>
            <a:cxnSpLocks/>
            <a:stCxn id="7" idx="3"/>
            <a:endCxn id="29" idx="1"/>
          </p:cNvCxnSpPr>
          <p:nvPr/>
        </p:nvCxnSpPr>
        <p:spPr>
          <a:xfrm flipV="1">
            <a:off x="5943297" y="4641054"/>
            <a:ext cx="1120816" cy="954104"/>
          </a:xfrm>
          <a:prstGeom prst="straightConnector1">
            <a:avLst/>
          </a:prstGeom>
          <a:ln w="19050">
            <a:solidFill>
              <a:srgbClr val="660000"/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6" name="직선 화살표 연결선 32795">
            <a:extLst>
              <a:ext uri="{FF2B5EF4-FFF2-40B4-BE49-F238E27FC236}">
                <a16:creationId xmlns:a16="http://schemas.microsoft.com/office/drawing/2014/main" id="{00CD1567-53E4-ED61-1A9F-9BDB940CC164}"/>
              </a:ext>
            </a:extLst>
          </p:cNvPr>
          <p:cNvCxnSpPr>
            <a:cxnSpLocks/>
            <a:stCxn id="42" idx="3"/>
            <a:endCxn id="8" idx="1"/>
          </p:cNvCxnSpPr>
          <p:nvPr/>
        </p:nvCxnSpPr>
        <p:spPr>
          <a:xfrm flipV="1">
            <a:off x="2774980" y="3050882"/>
            <a:ext cx="1120817" cy="1600241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7" name="직선 화살표 연결선 32796">
            <a:extLst>
              <a:ext uri="{FF2B5EF4-FFF2-40B4-BE49-F238E27FC236}">
                <a16:creationId xmlns:a16="http://schemas.microsoft.com/office/drawing/2014/main" id="{AA2DE7AC-1EAE-CF7E-8C83-2334E0A75058}"/>
              </a:ext>
            </a:extLst>
          </p:cNvPr>
          <p:cNvCxnSpPr>
            <a:cxnSpLocks/>
            <a:stCxn id="56" idx="3"/>
            <a:endCxn id="8" idx="1"/>
          </p:cNvCxnSpPr>
          <p:nvPr/>
        </p:nvCxnSpPr>
        <p:spPr>
          <a:xfrm flipV="1">
            <a:off x="2774980" y="3050882"/>
            <a:ext cx="1120817" cy="2862311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98" name="직선 화살표 연결선 32797">
            <a:extLst>
              <a:ext uri="{FF2B5EF4-FFF2-40B4-BE49-F238E27FC236}">
                <a16:creationId xmlns:a16="http://schemas.microsoft.com/office/drawing/2014/main" id="{9E735200-A959-E501-B657-7D1F506B1425}"/>
              </a:ext>
            </a:extLst>
          </p:cNvPr>
          <p:cNvCxnSpPr>
            <a:cxnSpLocks/>
            <a:stCxn id="61" idx="3"/>
            <a:endCxn id="8" idx="1"/>
          </p:cNvCxnSpPr>
          <p:nvPr/>
        </p:nvCxnSpPr>
        <p:spPr>
          <a:xfrm flipV="1">
            <a:off x="2774980" y="3050881"/>
            <a:ext cx="1120817" cy="2229637"/>
          </a:xfrm>
          <a:prstGeom prst="straightConnector1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headEnd type="oval" w="med" len="med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99" name="TextBox 32798">
            <a:extLst>
              <a:ext uri="{FF2B5EF4-FFF2-40B4-BE49-F238E27FC236}">
                <a16:creationId xmlns:a16="http://schemas.microsoft.com/office/drawing/2014/main" id="{86B12FBF-D407-66FA-5399-5EAC47A3DEE1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82046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1962E-3EE0-A1AA-790B-11101C7F1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DE1729E-7777-9BA4-448F-A722F57A2AB7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393E07FC-C20D-D9A7-2A77-702CC8F954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3C073483-D24E-B6DD-70D4-337487B58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BF5EFD4C-DE86-34EA-BC1F-1B4C6B21040F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836ED9F0-FA36-6685-E06B-FBBEFDD8AFFF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4D37D81B-E452-362D-C5F4-469A17ACA4B8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137FCAD2-8D96-BD42-7CC5-A64B01761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 주체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7A52519-1A08-7564-2494-152523A6A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23</a:t>
            </a:fld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643102-CE12-496E-0BF9-CC61A8D7DE7E}"/>
              </a:ext>
            </a:extLst>
          </p:cNvPr>
          <p:cNvSpPr txBox="1"/>
          <p:nvPr/>
        </p:nvSpPr>
        <p:spPr>
          <a:xfrm>
            <a:off x="442723" y="1735813"/>
            <a:ext cx="866394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ko-KR" altLang="en-US" sz="1950" dirty="0">
                <a:solidFill>
                  <a:schemeClr val="tx1"/>
                </a:solidFill>
              </a:rPr>
              <a:t>클러스터 운영 주체별 서비스 운영 적합성 분석</a:t>
            </a:r>
            <a:endParaRPr lang="en-US" altLang="ko-KR" sz="1950" dirty="0">
              <a:solidFill>
                <a:schemeClr val="tx1"/>
              </a:solidFill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1E4146CD-2D94-4F09-E57E-53E5DDD05C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934557"/>
              </p:ext>
            </p:extLst>
          </p:nvPr>
        </p:nvGraphicFramePr>
        <p:xfrm>
          <a:off x="416496" y="4105839"/>
          <a:ext cx="8492849" cy="2088480"/>
        </p:xfrm>
        <a:graphic>
          <a:graphicData uri="http://schemas.openxmlformats.org/drawingml/2006/table">
            <a:tbl>
              <a:tblPr/>
              <a:tblGrid>
                <a:gridCol w="631625">
                  <a:extLst>
                    <a:ext uri="{9D8B030D-6E8A-4147-A177-3AD203B41FA5}">
                      <a16:colId xmlns:a16="http://schemas.microsoft.com/office/drawing/2014/main" val="4076355518"/>
                    </a:ext>
                  </a:extLst>
                </a:gridCol>
                <a:gridCol w="836760">
                  <a:extLst>
                    <a:ext uri="{9D8B030D-6E8A-4147-A177-3AD203B41FA5}">
                      <a16:colId xmlns:a16="http://schemas.microsoft.com/office/drawing/2014/main" val="2590744224"/>
                    </a:ext>
                  </a:extLst>
                </a:gridCol>
                <a:gridCol w="1118269">
                  <a:extLst>
                    <a:ext uri="{9D8B030D-6E8A-4147-A177-3AD203B41FA5}">
                      <a16:colId xmlns:a16="http://schemas.microsoft.com/office/drawing/2014/main" val="629769098"/>
                    </a:ext>
                  </a:extLst>
                </a:gridCol>
                <a:gridCol w="1181239">
                  <a:extLst>
                    <a:ext uri="{9D8B030D-6E8A-4147-A177-3AD203B41FA5}">
                      <a16:colId xmlns:a16="http://schemas.microsoft.com/office/drawing/2014/main" val="1833021456"/>
                    </a:ext>
                  </a:extLst>
                </a:gridCol>
                <a:gridCol w="1181239">
                  <a:extLst>
                    <a:ext uri="{9D8B030D-6E8A-4147-A177-3AD203B41FA5}">
                      <a16:colId xmlns:a16="http://schemas.microsoft.com/office/drawing/2014/main" val="2424829202"/>
                    </a:ext>
                  </a:extLst>
                </a:gridCol>
                <a:gridCol w="1181239">
                  <a:extLst>
                    <a:ext uri="{9D8B030D-6E8A-4147-A177-3AD203B41FA5}">
                      <a16:colId xmlns:a16="http://schemas.microsoft.com/office/drawing/2014/main" val="569272861"/>
                    </a:ext>
                  </a:extLst>
                </a:gridCol>
                <a:gridCol w="1181239">
                  <a:extLst>
                    <a:ext uri="{9D8B030D-6E8A-4147-A177-3AD203B41FA5}">
                      <a16:colId xmlns:a16="http://schemas.microsoft.com/office/drawing/2014/main" val="2989486743"/>
                    </a:ext>
                  </a:extLst>
                </a:gridCol>
                <a:gridCol w="1181239">
                  <a:extLst>
                    <a:ext uri="{9D8B030D-6E8A-4147-A177-3AD203B41FA5}">
                      <a16:colId xmlns:a16="http://schemas.microsoft.com/office/drawing/2014/main" val="1260695064"/>
                    </a:ext>
                  </a:extLst>
                </a:gridCol>
              </a:tblGrid>
              <a:tr h="3692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b="1" kern="0" spc="-100" baseline="0" dirty="0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  <a:ea typeface="KoPubWorld돋움체 Medium" panose="00000600000000000000" pitchFamily="2" charset="-127"/>
                        </a:rPr>
                        <a:t>운영주체</a:t>
                      </a:r>
                      <a:endParaRPr lang="ko-KR" altLang="en-US" sz="1100" b="1" kern="0" spc="-100" baseline="0" dirty="0">
                        <a:solidFill>
                          <a:srgbClr val="000000"/>
                        </a:solidFill>
                        <a:effectLst/>
                        <a:latin typeface="KoPubWorld돋움체 Medium" panose="00000600000000000000" pitchFamily="2" charset="-127"/>
                      </a:endParaRPr>
                    </a:p>
                  </a:txBody>
                  <a:tcPr marL="19500" marR="19500" marT="29250" marB="975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b="1" kern="0" spc="-100" baseline="0" dirty="0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중고 </a:t>
                      </a:r>
                      <a:r>
                        <a:rPr lang="en-US" altLang="ko-KR" sz="1100" b="1" kern="0" spc="-100" baseline="0" dirty="0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TBM </a:t>
                      </a:r>
                      <a:r>
                        <a:rPr lang="ko-KR" altLang="en-US" sz="11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재제작</a:t>
                      </a:r>
                      <a:r>
                        <a:rPr lang="ko-KR" altLang="en-US" sz="1100" b="1" kern="0" spc="-100" baseline="0" dirty="0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 서비스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TBM </a:t>
                      </a:r>
                      <a:r>
                        <a:rPr lang="ko-KR" altLang="en-US" sz="1100" b="1" kern="0" spc="-100" baseline="0" dirty="0" err="1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재제작</a:t>
                      </a:r>
                      <a:r>
                        <a:rPr lang="ko-KR" altLang="en-US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 인프라 임대 서비스</a:t>
                      </a: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*</a:t>
                      </a:r>
                      <a:endParaRPr lang="ko-KR" altLang="en-US" sz="1100" b="1" kern="0" spc="-100" baseline="0" dirty="0">
                        <a:solidFill>
                          <a:srgbClr val="FF0000"/>
                        </a:solidFill>
                        <a:effectLst/>
                        <a:latin typeface="KoPubWorld돋움체 Medium" panose="00000600000000000000" pitchFamily="2" charset="-127"/>
                      </a:endParaRP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b="1" kern="0" spc="-100" baseline="0" dirty="0" err="1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재제작</a:t>
                      </a:r>
                      <a:r>
                        <a:rPr lang="ko-KR" altLang="en-US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 </a:t>
                      </a: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TBM </a:t>
                      </a:r>
                      <a:r>
                        <a:rPr lang="ko-KR" altLang="en-US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검</a:t>
                      </a: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·</a:t>
                      </a:r>
                      <a:r>
                        <a:rPr lang="ko-KR" altLang="en-US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인증 서비스</a:t>
                      </a: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*</a:t>
                      </a:r>
                      <a:endParaRPr lang="ko-KR" altLang="en-US" sz="1100" b="1" kern="0" spc="-100" baseline="0" dirty="0">
                        <a:solidFill>
                          <a:srgbClr val="FF0000"/>
                        </a:solidFill>
                        <a:effectLst/>
                        <a:latin typeface="KoPubWorld돋움체 Medium" panose="00000600000000000000" pitchFamily="2" charset="-127"/>
                      </a:endParaRP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altLang="ko-KR" sz="1100" b="1" kern="0" spc="-100" baseline="0" dirty="0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TBM </a:t>
                      </a:r>
                      <a:r>
                        <a:rPr lang="ko-KR" altLang="en-US" sz="1100" b="1" kern="0" spc="-100" baseline="0" dirty="0">
                          <a:solidFill>
                            <a:srgbClr val="00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장비 임대 서비스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TBM/</a:t>
                      </a:r>
                      <a:r>
                        <a:rPr lang="ko-KR" altLang="en-US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엔지니어링</a:t>
                      </a:r>
                      <a:endParaRPr lang="en-US" altLang="ko-KR" sz="1100" b="1" kern="0" spc="-100" baseline="0" dirty="0">
                        <a:solidFill>
                          <a:srgbClr val="FF0000"/>
                        </a:solidFill>
                        <a:effectLst/>
                        <a:latin typeface="KoPubWorld돋움체 Medium" panose="00000600000000000000" pitchFamily="2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전문인력 양성</a:t>
                      </a:r>
                      <a:r>
                        <a:rPr lang="en-US" altLang="ko-KR" sz="1100" b="1" kern="0" spc="-100" baseline="0" dirty="0">
                          <a:solidFill>
                            <a:srgbClr val="FF0000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*</a:t>
                      </a:r>
                      <a:endParaRPr lang="ko-KR" altLang="en-US" sz="1100" b="1" kern="0" spc="-100" baseline="0" dirty="0">
                        <a:solidFill>
                          <a:srgbClr val="FF0000"/>
                        </a:solidFill>
                        <a:effectLst/>
                        <a:latin typeface="KoPubWorld돋움체 Medium" panose="00000600000000000000" pitchFamily="2" charset="-127"/>
                      </a:endParaRP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altLang="ko-KR" sz="1100" b="1" kern="0" spc="-100" baseline="0" dirty="0">
                          <a:solidFill>
                            <a:schemeClr val="tx1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TBM </a:t>
                      </a:r>
                      <a:r>
                        <a:rPr lang="ko-KR" altLang="en-US" sz="1100" b="1" kern="0" spc="-100" baseline="0" dirty="0" err="1">
                          <a:solidFill>
                            <a:schemeClr val="tx1"/>
                          </a:solidFill>
                          <a:effectLst/>
                          <a:latin typeface="KoPubWorld돋움체 Medium" panose="00000600000000000000" pitchFamily="2" charset="-127"/>
                        </a:rPr>
                        <a:t>웨어하우스</a:t>
                      </a:r>
                      <a:endParaRPr lang="ko-KR" altLang="en-US" sz="1100" b="1" kern="0" spc="-100" baseline="0" dirty="0">
                        <a:solidFill>
                          <a:schemeClr val="tx1"/>
                        </a:solidFill>
                        <a:effectLst/>
                        <a:latin typeface="KoPubWorld돋움체 Medium" panose="00000600000000000000" pitchFamily="2" charset="-127"/>
                      </a:endParaRP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48361"/>
                  </a:ext>
                </a:extLst>
              </a:tr>
              <a:tr h="273000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공공</a:t>
                      </a:r>
                      <a:b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주도</a:t>
                      </a:r>
                    </a:p>
                  </a:txBody>
                  <a:tcPr marL="19500" marR="19500" marT="29250" marB="975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직영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8012706"/>
                  </a:ext>
                </a:extLst>
              </a:tr>
              <a:tr h="273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전담기관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◎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◎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KoPubWorld돋움체 Light" panose="00000300000000000000" pitchFamily="2" charset="-127"/>
                      </a:endParaRP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1326350"/>
                  </a:ext>
                </a:extLst>
              </a:tr>
              <a:tr h="273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민간위탁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△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△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◎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△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○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KoPubWorld돋움체 Light" panose="00000300000000000000" pitchFamily="2" charset="-127"/>
                      </a:endParaRP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100910"/>
                  </a:ext>
                </a:extLst>
              </a:tr>
              <a:tr h="273000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민간</a:t>
                      </a:r>
                      <a:br>
                        <a:rPr lang="ko-KR" altLang="en-US" sz="1100" kern="0" spc="-100" baseline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100" kern="0" spc="-100" baseline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주도</a:t>
                      </a:r>
                    </a:p>
                  </a:txBody>
                  <a:tcPr marL="19500" marR="19500" marT="29250" marB="975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완전민간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11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X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X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9597386"/>
                  </a:ext>
                </a:extLst>
              </a:tr>
              <a:tr h="273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공공활용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△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716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3716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  <a:endParaRPr lang="ko-KR" altLang="en-US" sz="1100" kern="0" spc="-10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△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△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KoPubWorld돋움체 Light" panose="00000300000000000000" pitchFamily="2" charset="-127"/>
                      </a:endParaRP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9279788"/>
                  </a:ext>
                </a:extLst>
              </a:tr>
              <a:tr h="2730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민</a:t>
                      </a:r>
                      <a:r>
                        <a:rPr lang="en-US" altLang="ko-KR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 협력</a:t>
                      </a:r>
                    </a:p>
                  </a:txBody>
                  <a:tcPr marL="19500" marR="19500" marT="29250" marB="975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△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△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10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△</a:t>
                      </a: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  <a:endParaRPr lang="ko-KR" altLang="en-US" sz="1100" kern="0" spc="-100" baseline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5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1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△</a:t>
                      </a: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KoPubWorld돋움체 Light" panose="00000300000000000000" pitchFamily="2" charset="-127"/>
                        </a:rPr>
                        <a:t>△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KoPubWorld돋움체 Light" panose="00000300000000000000" pitchFamily="2" charset="-127"/>
                      </a:endParaRPr>
                    </a:p>
                  </a:txBody>
                  <a:tcPr marL="35084" marR="35084" marT="9700" marB="9700" anchor="ctr">
                    <a:lnL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434530"/>
                  </a:ext>
                </a:extLst>
              </a:tr>
            </a:tbl>
          </a:graphicData>
        </a:graphic>
      </p:graphicFrame>
      <p:grpSp>
        <p:nvGrpSpPr>
          <p:cNvPr id="28" name="그룹 27">
            <a:extLst>
              <a:ext uri="{FF2B5EF4-FFF2-40B4-BE49-F238E27FC236}">
                <a16:creationId xmlns:a16="http://schemas.microsoft.com/office/drawing/2014/main" id="{EFE50BFA-1644-A7CC-39C0-77306BB0E494}"/>
              </a:ext>
            </a:extLst>
          </p:cNvPr>
          <p:cNvGrpSpPr/>
          <p:nvPr/>
        </p:nvGrpSpPr>
        <p:grpSpPr>
          <a:xfrm>
            <a:off x="585442" y="2276872"/>
            <a:ext cx="8949472" cy="292500"/>
            <a:chOff x="1617784" y="3315710"/>
            <a:chExt cx="16522103" cy="540000"/>
          </a:xfrm>
        </p:grpSpPr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F86E285C-561B-F5BB-DB20-6C4B53BFD38D}"/>
                </a:ext>
              </a:extLst>
            </p:cNvPr>
            <p:cNvSpPr/>
            <p:nvPr/>
          </p:nvSpPr>
          <p:spPr>
            <a:xfrm>
              <a:off x="1617784" y="3315710"/>
              <a:ext cx="2634176" cy="540000"/>
            </a:xfrm>
            <a:prstGeom prst="roundRect">
              <a:avLst/>
            </a:prstGeom>
            <a:gradFill>
              <a:gsLst>
                <a:gs pos="15000">
                  <a:srgbClr val="660000"/>
                </a:gs>
                <a:gs pos="70000">
                  <a:srgbClr val="8D0000"/>
                </a:gs>
                <a:gs pos="95000">
                  <a:srgbClr val="660000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9500" rIns="0" bIns="0" rtlCol="0" anchor="ctr"/>
            <a:lstStyle/>
            <a:p>
              <a:pPr algn="ctr"/>
              <a:r>
                <a:rPr lang="ko-KR" altLang="en-US" sz="1192" dirty="0">
                  <a:solidFill>
                    <a:schemeClr val="bg1"/>
                  </a:solidFill>
                  <a:latin typeface="+mj-ea"/>
                  <a:ea typeface="+mj-ea"/>
                </a:rPr>
                <a:t>국가철도공단 직영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9D09B7C-E35F-FE33-044D-419805A72068}"/>
                </a:ext>
              </a:extLst>
            </p:cNvPr>
            <p:cNvSpPr txBox="1"/>
            <p:nvPr/>
          </p:nvSpPr>
          <p:spPr>
            <a:xfrm>
              <a:off x="4536753" y="3398257"/>
              <a:ext cx="13603134" cy="375026"/>
            </a:xfrm>
            <a:prstGeom prst="rect">
              <a:avLst/>
            </a:prstGeom>
            <a:noFill/>
          </p:spPr>
          <p:txBody>
            <a:bodyPr wrap="none" lIns="0" tIns="19500" rIns="0" bIns="0" rtlCol="0">
              <a:spAutoFit/>
            </a:bodyPr>
            <a:lstStyle/>
            <a:p>
              <a:r>
                <a:rPr lang="ko-KR" altLang="en-US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공공주도 </a:t>
              </a:r>
              <a:r>
                <a:rPr lang="en-US" altLang="ko-KR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TBM </a:t>
              </a:r>
              <a:r>
                <a:rPr lang="ko-KR" altLang="en-US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활성화 임무 수행에 적합하나 클러스터 운영</a:t>
              </a:r>
              <a:r>
                <a:rPr lang="en-US" altLang="ko-KR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</a:t>
              </a:r>
              <a:r>
                <a:rPr lang="ko-KR" altLang="en-US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전문성 확보를 위한 추가 인력 확보</a:t>
              </a:r>
              <a:r>
                <a:rPr lang="en-US" altLang="ko-KR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(</a:t>
              </a:r>
              <a:r>
                <a:rPr lang="ko-KR" altLang="en-US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채용 등</a:t>
              </a:r>
              <a:r>
                <a:rPr lang="en-US" altLang="ko-KR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), </a:t>
              </a:r>
              <a:r>
                <a:rPr lang="ko-KR" altLang="en-US" sz="1192" spc="-54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조직 신설 등 필요</a:t>
              </a:r>
              <a:endParaRPr lang="en-US" altLang="ko-KR" sz="1192" spc="-54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23E98EED-74C9-A92A-7A49-DF0603E48861}"/>
              </a:ext>
            </a:extLst>
          </p:cNvPr>
          <p:cNvGrpSpPr/>
          <p:nvPr/>
        </p:nvGrpSpPr>
        <p:grpSpPr>
          <a:xfrm>
            <a:off x="585442" y="3134979"/>
            <a:ext cx="7247724" cy="292500"/>
            <a:chOff x="1617784" y="4269296"/>
            <a:chExt cx="13380414" cy="54000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32B6BB8-F04A-DF4F-D487-324CBBCB1203}"/>
                </a:ext>
              </a:extLst>
            </p:cNvPr>
            <p:cNvSpPr txBox="1"/>
            <p:nvPr/>
          </p:nvSpPr>
          <p:spPr>
            <a:xfrm>
              <a:off x="4536753" y="4351843"/>
              <a:ext cx="10461445" cy="375026"/>
            </a:xfrm>
            <a:prstGeom prst="rect">
              <a:avLst/>
            </a:prstGeom>
            <a:noFill/>
          </p:spPr>
          <p:txBody>
            <a:bodyPr wrap="none" lIns="0" tIns="19500" rIns="0" bIns="0" rtlCol="0">
              <a:spAutoFit/>
            </a:bodyPr>
            <a:lstStyle/>
            <a:p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국내 </a:t>
              </a:r>
              <a:r>
                <a:rPr lang="en-US" altLang="ko-KR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TBM </a:t>
              </a:r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분야의 빈약한 기술 저변 및 시장 여건으로 인해 적합 업체 선정부터 난항 예상</a:t>
              </a:r>
              <a:endParaRPr lang="en-US" altLang="ko-KR" sz="1192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60438146-B2E1-51AD-9468-C9F92151BA89}"/>
                </a:ext>
              </a:extLst>
            </p:cNvPr>
            <p:cNvSpPr/>
            <p:nvPr/>
          </p:nvSpPr>
          <p:spPr>
            <a:xfrm>
              <a:off x="1617784" y="4269296"/>
              <a:ext cx="2634176" cy="540000"/>
            </a:xfrm>
            <a:prstGeom prst="roundRect">
              <a:avLst/>
            </a:prstGeom>
            <a:gradFill>
              <a:gsLst>
                <a:gs pos="15000">
                  <a:srgbClr val="660000"/>
                </a:gs>
                <a:gs pos="70000">
                  <a:srgbClr val="8D0000"/>
                </a:gs>
                <a:gs pos="95000">
                  <a:srgbClr val="660000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9500" rIns="0" bIns="0" rtlCol="0" anchor="ctr"/>
            <a:lstStyle/>
            <a:p>
              <a:pPr algn="ctr"/>
              <a:r>
                <a:rPr lang="ko-KR" altLang="en-US" sz="1192" dirty="0">
                  <a:solidFill>
                    <a:schemeClr val="bg1"/>
                  </a:solidFill>
                  <a:latin typeface="+mj-ea"/>
                  <a:ea typeface="+mj-ea"/>
                </a:rPr>
                <a:t>민간위탁</a:t>
              </a: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47C18B3E-9D46-7A8D-ABE7-89FE79C0DF2E}"/>
              </a:ext>
            </a:extLst>
          </p:cNvPr>
          <p:cNvGrpSpPr/>
          <p:nvPr/>
        </p:nvGrpSpPr>
        <p:grpSpPr>
          <a:xfrm>
            <a:off x="585442" y="3564033"/>
            <a:ext cx="6782853" cy="292500"/>
            <a:chOff x="1617784" y="5243775"/>
            <a:chExt cx="12522191" cy="540000"/>
          </a:xfrm>
        </p:grpSpPr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EE7AED4F-F257-E804-BE8C-D05BE3E151D5}"/>
                </a:ext>
              </a:extLst>
            </p:cNvPr>
            <p:cNvSpPr/>
            <p:nvPr/>
          </p:nvSpPr>
          <p:spPr>
            <a:xfrm>
              <a:off x="1617784" y="5243775"/>
              <a:ext cx="2634176" cy="540000"/>
            </a:xfrm>
            <a:prstGeom prst="roundRect">
              <a:avLst/>
            </a:prstGeom>
            <a:gradFill>
              <a:gsLst>
                <a:gs pos="15000">
                  <a:srgbClr val="660000"/>
                </a:gs>
                <a:gs pos="70000">
                  <a:srgbClr val="8D0000"/>
                </a:gs>
                <a:gs pos="95000">
                  <a:srgbClr val="660000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9500" rIns="0" bIns="0" rtlCol="0" anchor="ctr"/>
            <a:lstStyle/>
            <a:p>
              <a:pPr algn="ctr"/>
              <a:r>
                <a:rPr lang="ko-KR" altLang="en-US" sz="1192" dirty="0">
                  <a:solidFill>
                    <a:schemeClr val="bg1"/>
                  </a:solidFill>
                  <a:latin typeface="+mj-ea"/>
                  <a:ea typeface="+mj-ea"/>
                </a:rPr>
                <a:t>민간주도</a:t>
              </a:r>
              <a:r>
                <a:rPr lang="en-US" altLang="ko-KR" sz="1192" dirty="0">
                  <a:solidFill>
                    <a:schemeClr val="bg1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1192" dirty="0">
                  <a:solidFill>
                    <a:schemeClr val="bg1"/>
                  </a:solidFill>
                  <a:latin typeface="+mj-ea"/>
                  <a:ea typeface="+mj-ea"/>
                </a:rPr>
                <a:t>민</a:t>
              </a:r>
              <a:r>
                <a:rPr lang="en-US" altLang="ko-KR" sz="1192" dirty="0">
                  <a:solidFill>
                    <a:schemeClr val="bg1"/>
                  </a:solidFill>
                  <a:latin typeface="+mj-ea"/>
                  <a:ea typeface="+mj-ea"/>
                </a:rPr>
                <a:t>·</a:t>
              </a:r>
              <a:r>
                <a:rPr lang="ko-KR" altLang="en-US" sz="1192" dirty="0">
                  <a:solidFill>
                    <a:schemeClr val="bg1"/>
                  </a:solidFill>
                  <a:latin typeface="+mj-ea"/>
                  <a:ea typeface="+mj-ea"/>
                </a:rPr>
                <a:t>관 협력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F861711-59BC-D9E2-D66B-A622699FEBD7}"/>
                </a:ext>
              </a:extLst>
            </p:cNvPr>
            <p:cNvSpPr txBox="1"/>
            <p:nvPr/>
          </p:nvSpPr>
          <p:spPr>
            <a:xfrm>
              <a:off x="4536753" y="5326322"/>
              <a:ext cx="9603222" cy="375026"/>
            </a:xfrm>
            <a:prstGeom prst="rect">
              <a:avLst/>
            </a:prstGeom>
            <a:noFill/>
          </p:spPr>
          <p:txBody>
            <a:bodyPr wrap="none" lIns="0" tIns="19500" rIns="0" bIns="0" rtlCol="0">
              <a:spAutoFit/>
            </a:bodyPr>
            <a:lstStyle/>
            <a:p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협소한 국내의</a:t>
              </a:r>
              <a:r>
                <a:rPr lang="en-US" altLang="ko-KR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</a:t>
              </a:r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중</a:t>
              </a:r>
              <a:r>
                <a:rPr lang="en-US" altLang="ko-KR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·</a:t>
              </a:r>
              <a:r>
                <a:rPr lang="ko-KR" altLang="en-US" sz="1192" dirty="0" err="1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대단면</a:t>
              </a:r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 </a:t>
              </a:r>
              <a:r>
                <a:rPr lang="en-US" altLang="ko-KR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TBM </a:t>
              </a:r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시장 규모 및 수익성으로 인한 민간 투자 유인 부족</a:t>
              </a:r>
              <a:endParaRPr lang="en-US" altLang="ko-KR" sz="1192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550E24AB-A3FB-D0F0-6A83-E084A4929865}"/>
              </a:ext>
            </a:extLst>
          </p:cNvPr>
          <p:cNvGrpSpPr/>
          <p:nvPr/>
        </p:nvGrpSpPr>
        <p:grpSpPr>
          <a:xfrm>
            <a:off x="585442" y="2705925"/>
            <a:ext cx="6462252" cy="292500"/>
            <a:chOff x="1617784" y="3315710"/>
            <a:chExt cx="11930312" cy="540000"/>
          </a:xfrm>
        </p:grpSpPr>
        <p:sp>
          <p:nvSpPr>
            <p:cNvPr id="10" name="사각형: 둥근 모서리 9">
              <a:extLst>
                <a:ext uri="{FF2B5EF4-FFF2-40B4-BE49-F238E27FC236}">
                  <a16:creationId xmlns:a16="http://schemas.microsoft.com/office/drawing/2014/main" id="{C96E009A-2A2B-55F3-4155-71A8ADA4A34F}"/>
                </a:ext>
              </a:extLst>
            </p:cNvPr>
            <p:cNvSpPr/>
            <p:nvPr/>
          </p:nvSpPr>
          <p:spPr>
            <a:xfrm>
              <a:off x="1617784" y="3315710"/>
              <a:ext cx="2634176" cy="540000"/>
            </a:xfrm>
            <a:prstGeom prst="roundRect">
              <a:avLst/>
            </a:prstGeom>
            <a:gradFill>
              <a:gsLst>
                <a:gs pos="15000">
                  <a:srgbClr val="660000"/>
                </a:gs>
                <a:gs pos="70000">
                  <a:srgbClr val="8D0000"/>
                </a:gs>
                <a:gs pos="95000">
                  <a:srgbClr val="660000"/>
                </a:gs>
              </a:gsLst>
              <a:lin ang="4800000" scaled="0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9500" rIns="0" bIns="0" rtlCol="0" anchor="ctr"/>
            <a:lstStyle/>
            <a:p>
              <a:pPr algn="ctr"/>
              <a:r>
                <a:rPr lang="ko-KR" altLang="en-US" sz="1192" dirty="0">
                  <a:solidFill>
                    <a:schemeClr val="bg1"/>
                  </a:solidFill>
                  <a:latin typeface="+mj-ea"/>
                  <a:ea typeface="+mj-ea"/>
                </a:rPr>
                <a:t>전문기관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5E0852A-6918-4526-E712-85795B87284F}"/>
                </a:ext>
              </a:extLst>
            </p:cNvPr>
            <p:cNvSpPr txBox="1"/>
            <p:nvPr/>
          </p:nvSpPr>
          <p:spPr>
            <a:xfrm>
              <a:off x="4536753" y="3398257"/>
              <a:ext cx="9011343" cy="375026"/>
            </a:xfrm>
            <a:prstGeom prst="rect">
              <a:avLst/>
            </a:prstGeom>
            <a:noFill/>
          </p:spPr>
          <p:txBody>
            <a:bodyPr wrap="none" lIns="0" tIns="19500" rIns="0" bIns="0" rtlCol="0">
              <a:spAutoFit/>
            </a:bodyPr>
            <a:lstStyle/>
            <a:p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공공기관의 강점인 공공성과 </a:t>
              </a:r>
              <a:r>
                <a:rPr lang="en-US" altLang="ko-KR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TBM </a:t>
              </a:r>
              <a:r>
                <a:rPr lang="ko-KR" altLang="en-US" sz="1192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분야에서 요구되는 전문성 동시 확보 가능</a:t>
              </a:r>
              <a:endParaRPr lang="en-US" altLang="ko-KR" sz="1192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F449982-D6E3-5391-8123-06D453ECE552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63F087-A276-25B3-78CD-3DE444D64303}"/>
              </a:ext>
            </a:extLst>
          </p:cNvPr>
          <p:cNvSpPr txBox="1"/>
          <p:nvPr/>
        </p:nvSpPr>
        <p:spPr bwMode="auto">
          <a:xfrm>
            <a:off x="8239432" y="3844875"/>
            <a:ext cx="818024" cy="20313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공공영역</a:t>
            </a:r>
            <a:endParaRPr lang="ko-KR" altLang="en-US" sz="1200" b="1" dirty="0">
              <a:solidFill>
                <a:srgbClr val="FF0000"/>
              </a:solidFill>
              <a:latin typeface="KoPub돋움체 Bold" pitchFamily="2" charset="-127"/>
              <a:ea typeface="KoPub돋움체 Bold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32825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9F408A-E429-BCD9-251B-1E81C748C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AF15B24-8712-7290-F5D3-070238A8A2EE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7C9F4430-33A5-9A17-316F-0ED075F9C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0092CD9D-78DD-98F5-B0D6-212237B6A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CCDF98E-30B7-A5AA-395F-32849CE41CAD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A8F6232-572C-352A-342C-95AB864B5862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99044663-02B7-F05A-11F2-0674BB5DCD0E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299AF9AC-5B22-E306-11BA-7F78E207A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적정면적 분석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</a:t>
            </a:r>
            <a:endParaRPr lang="ko-KR" altLang="en-US" spc="0" dirty="0">
              <a:solidFill>
                <a:srgbClr val="FFFF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1B4EE53E-27BA-4B3C-3FA7-A31AE96985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24</a:t>
            </a:fld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6B7D51F-0906-A497-1E05-51074FC758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54" y="2129343"/>
            <a:ext cx="2471284" cy="262851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2463489A-DA38-21FF-B490-FA0B1647B6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0448" y="2129343"/>
            <a:ext cx="2196809" cy="26285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C23B4C6-5B61-125C-B2FE-525782A64F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501" y="4876934"/>
            <a:ext cx="4032448" cy="185155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59409A-FFDC-5E96-FD91-3CFD27B7BD92}"/>
              </a:ext>
            </a:extLst>
          </p:cNvPr>
          <p:cNvSpPr txBox="1"/>
          <p:nvPr/>
        </p:nvSpPr>
        <p:spPr>
          <a:xfrm>
            <a:off x="5704820" y="3642410"/>
            <a:ext cx="1322708" cy="5424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975" dirty="0"/>
              <a:t>2</a:t>
            </a:r>
            <a:r>
              <a:rPr lang="ko-KR" altLang="en-US" sz="975" dirty="0"/>
              <a:t>안</a:t>
            </a:r>
            <a:r>
              <a:rPr lang="en-US" altLang="ko-KR" sz="975" dirty="0"/>
              <a:t>: </a:t>
            </a:r>
            <a:r>
              <a:rPr lang="ko-KR" altLang="en-US" sz="975" dirty="0"/>
              <a:t>차량으로 방문했던 </a:t>
            </a:r>
            <a:r>
              <a:rPr lang="ko-KR" altLang="en-US" sz="975" dirty="0" err="1"/>
              <a:t>언덕위</a:t>
            </a:r>
            <a:r>
              <a:rPr lang="ko-KR" altLang="en-US" sz="975" dirty="0"/>
              <a:t> 민가</a:t>
            </a:r>
            <a:r>
              <a:rPr lang="en-US" altLang="ko-KR" sz="975" dirty="0"/>
              <a:t>(</a:t>
            </a:r>
            <a:r>
              <a:rPr lang="ko-KR" altLang="en-US" sz="975" dirty="0"/>
              <a:t>조립식건물</a:t>
            </a:r>
            <a:r>
              <a:rPr lang="en-US" altLang="ko-KR" sz="975" dirty="0"/>
              <a:t>)</a:t>
            </a:r>
            <a:r>
              <a:rPr lang="ko-KR" altLang="en-US" sz="975" dirty="0"/>
              <a:t>지역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A721A5-6FD5-F79E-8451-3FA19EBB1BD3}"/>
              </a:ext>
            </a:extLst>
          </p:cNvPr>
          <p:cNvSpPr txBox="1"/>
          <p:nvPr/>
        </p:nvSpPr>
        <p:spPr>
          <a:xfrm>
            <a:off x="5704820" y="5246431"/>
            <a:ext cx="1322708" cy="8425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975" dirty="0"/>
              <a:t>4</a:t>
            </a:r>
            <a:r>
              <a:rPr lang="ko-KR" altLang="en-US" sz="975" dirty="0"/>
              <a:t>안</a:t>
            </a:r>
            <a:r>
              <a:rPr lang="en-US" altLang="ko-KR" sz="975" dirty="0"/>
              <a:t>: </a:t>
            </a:r>
            <a:r>
              <a:rPr lang="ko-KR" altLang="en-US" sz="975" dirty="0"/>
              <a:t>공단소유 지역 면적계산해서 밀집해서 재배치 </a:t>
            </a:r>
            <a:r>
              <a:rPr lang="en-US" altLang="ko-KR" sz="975" dirty="0"/>
              <a:t>(</a:t>
            </a:r>
            <a:r>
              <a:rPr lang="ko-KR" altLang="en-US" sz="975" dirty="0" err="1"/>
              <a:t>삼표레미콘</a:t>
            </a:r>
            <a:r>
              <a:rPr lang="ko-KR" altLang="en-US" sz="975" dirty="0"/>
              <a:t> 부지를 확보하면 대체되는지 검토</a:t>
            </a:r>
            <a:r>
              <a:rPr lang="en-US" altLang="ko-KR" sz="975" dirty="0"/>
              <a:t>)</a:t>
            </a:r>
            <a:endParaRPr lang="ko-KR" altLang="en-US" sz="975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B50E93-297D-9EEE-EE4F-68D9EF4070CA}"/>
              </a:ext>
            </a:extLst>
          </p:cNvPr>
          <p:cNvSpPr txBox="1"/>
          <p:nvPr/>
        </p:nvSpPr>
        <p:spPr>
          <a:xfrm>
            <a:off x="5704820" y="2755516"/>
            <a:ext cx="1322708" cy="5424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975" dirty="0"/>
              <a:t>1</a:t>
            </a:r>
            <a:r>
              <a:rPr lang="ko-KR" altLang="en-US" sz="975" dirty="0"/>
              <a:t>안</a:t>
            </a:r>
            <a:r>
              <a:rPr lang="en-US" altLang="ko-KR" sz="975" dirty="0"/>
              <a:t>: 4</a:t>
            </a:r>
            <a:r>
              <a:rPr lang="ko-KR" altLang="en-US" sz="975" dirty="0"/>
              <a:t>차선 대로 북쪽 민가지역 </a:t>
            </a:r>
            <a:r>
              <a:rPr lang="en-US" altLang="ko-KR" sz="975" dirty="0"/>
              <a:t>(</a:t>
            </a:r>
            <a:r>
              <a:rPr lang="ko-KR" altLang="en-US" sz="975" dirty="0"/>
              <a:t>철도터널 확장공사 바로 옆</a:t>
            </a:r>
            <a:r>
              <a:rPr lang="en-US" altLang="ko-KR" sz="975" dirty="0"/>
              <a:t>)</a:t>
            </a:r>
            <a:endParaRPr lang="ko-KR" altLang="en-US" sz="975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2B7A0D-3C28-6E81-A646-C495F6E0AC90}"/>
              </a:ext>
            </a:extLst>
          </p:cNvPr>
          <p:cNvSpPr txBox="1"/>
          <p:nvPr/>
        </p:nvSpPr>
        <p:spPr>
          <a:xfrm>
            <a:off x="5704820" y="4412372"/>
            <a:ext cx="1322708" cy="5424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975" dirty="0"/>
              <a:t>3</a:t>
            </a:r>
            <a:r>
              <a:rPr lang="ko-KR" altLang="en-US" sz="975" dirty="0"/>
              <a:t>안</a:t>
            </a:r>
            <a:r>
              <a:rPr lang="en-US" altLang="ko-KR" sz="975" dirty="0"/>
              <a:t>: </a:t>
            </a:r>
            <a:r>
              <a:rPr lang="ko-KR" altLang="en-US" sz="975" dirty="0" err="1"/>
              <a:t>오송</a:t>
            </a:r>
            <a:r>
              <a:rPr lang="ko-KR" altLang="en-US" sz="975" dirty="0"/>
              <a:t> </a:t>
            </a:r>
            <a:r>
              <a:rPr lang="ko-KR" altLang="en-US" sz="975" dirty="0" err="1"/>
              <a:t>의료바이오산업단지</a:t>
            </a:r>
            <a:r>
              <a:rPr lang="ko-KR" altLang="en-US" sz="975" dirty="0"/>
              <a:t> </a:t>
            </a:r>
            <a:r>
              <a:rPr lang="en-US" altLang="ko-KR" sz="975" dirty="0"/>
              <a:t>(</a:t>
            </a:r>
            <a:r>
              <a:rPr lang="ko-KR" altLang="en-US" sz="975" dirty="0"/>
              <a:t>최적위치이나 확보 가능성 낮음</a:t>
            </a:r>
            <a:r>
              <a:rPr lang="en-US" altLang="ko-KR" sz="975" dirty="0"/>
              <a:t>)</a:t>
            </a:r>
            <a:endParaRPr lang="ko-KR" altLang="en-US" sz="975" dirty="0"/>
          </a:p>
        </p:txBody>
      </p:sp>
      <p:pic>
        <p:nvPicPr>
          <p:cNvPr id="18" name="그림 17" descr="The image depicts a map with various colored regions and lines, including Korean place names and some symbols, possibly representing a road network or city layout.&#10;&#10;AI 생성 콘텐츠는 정확하지 않을 수 있습니다.">
            <a:extLst>
              <a:ext uri="{FF2B5EF4-FFF2-40B4-BE49-F238E27FC236}">
                <a16:creationId xmlns:a16="http://schemas.microsoft.com/office/drawing/2014/main" id="{36CEEFBC-B09A-8AF5-2524-7477CE92ACD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463" y="2686202"/>
            <a:ext cx="2733708" cy="3695126"/>
          </a:xfrm>
          <a:prstGeom prst="rect">
            <a:avLst/>
          </a:prstGeom>
        </p:spPr>
      </p:pic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5C4C6E27-6127-2BD2-FA2C-56CFA4A260C0}"/>
              </a:ext>
            </a:extLst>
          </p:cNvPr>
          <p:cNvCxnSpPr>
            <a:cxnSpLocks/>
          </p:cNvCxnSpPr>
          <p:nvPr/>
        </p:nvCxnSpPr>
        <p:spPr>
          <a:xfrm>
            <a:off x="7027525" y="3031863"/>
            <a:ext cx="1049272" cy="390043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D6F9BDBF-9F39-ABBD-22D8-FEA4FFEF638F}"/>
              </a:ext>
            </a:extLst>
          </p:cNvPr>
          <p:cNvSpPr txBox="1"/>
          <p:nvPr/>
        </p:nvSpPr>
        <p:spPr>
          <a:xfrm>
            <a:off x="8568444" y="3263002"/>
            <a:ext cx="1049272" cy="3592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867" dirty="0"/>
              <a:t>50,000m</a:t>
            </a:r>
            <a:r>
              <a:rPr lang="en-US" altLang="ko-KR" sz="867" baseline="30000" dirty="0"/>
              <a:t>2</a:t>
            </a:r>
            <a:r>
              <a:rPr lang="en-US" altLang="ko-KR" sz="867" dirty="0"/>
              <a:t> (400x125)</a:t>
            </a:r>
            <a:endParaRPr lang="ko-KR" altLang="en-US" sz="867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28321FF-B81A-00B9-5266-5739DA9113D8}"/>
              </a:ext>
            </a:extLst>
          </p:cNvPr>
          <p:cNvSpPr txBox="1"/>
          <p:nvPr/>
        </p:nvSpPr>
        <p:spPr>
          <a:xfrm>
            <a:off x="8410848" y="3882197"/>
            <a:ext cx="1049272" cy="3592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867" dirty="0"/>
              <a:t>50,000m</a:t>
            </a:r>
            <a:r>
              <a:rPr lang="en-US" altLang="ko-KR" sz="867" baseline="30000" dirty="0"/>
              <a:t>2</a:t>
            </a:r>
            <a:r>
              <a:rPr lang="en-US" altLang="ko-KR" sz="867" dirty="0"/>
              <a:t> (270x185)</a:t>
            </a:r>
            <a:endParaRPr lang="ko-KR" altLang="en-US" sz="867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106C9E5-A3E1-448B-E54B-F03C41215EAF}"/>
              </a:ext>
            </a:extLst>
          </p:cNvPr>
          <p:cNvSpPr txBox="1"/>
          <p:nvPr/>
        </p:nvSpPr>
        <p:spPr>
          <a:xfrm>
            <a:off x="7982849" y="4391317"/>
            <a:ext cx="1049272" cy="3592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867" dirty="0"/>
              <a:t>50,000m</a:t>
            </a:r>
            <a:r>
              <a:rPr lang="en-US" altLang="ko-KR" sz="867" baseline="30000" dirty="0"/>
              <a:t>2</a:t>
            </a:r>
            <a:r>
              <a:rPr lang="en-US" altLang="ko-KR" sz="867" dirty="0"/>
              <a:t> (400x125)</a:t>
            </a:r>
            <a:endParaRPr lang="ko-KR" altLang="en-US" sz="867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9AA054-B3DD-C079-1F38-501ABDEF9FFB}"/>
              </a:ext>
            </a:extLst>
          </p:cNvPr>
          <p:cNvSpPr txBox="1"/>
          <p:nvPr/>
        </p:nvSpPr>
        <p:spPr>
          <a:xfrm>
            <a:off x="8560619" y="4892354"/>
            <a:ext cx="1049272" cy="3592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867" dirty="0"/>
              <a:t>50,000m</a:t>
            </a:r>
            <a:r>
              <a:rPr lang="en-US" altLang="ko-KR" sz="867" baseline="30000" dirty="0"/>
              <a:t>2</a:t>
            </a:r>
            <a:r>
              <a:rPr lang="en-US" altLang="ko-KR" sz="867" dirty="0"/>
              <a:t> (400x125)</a:t>
            </a:r>
            <a:endParaRPr lang="ko-KR" altLang="en-US" sz="867" dirty="0"/>
          </a:p>
        </p:txBody>
      </p:sp>
      <p:cxnSp>
        <p:nvCxnSpPr>
          <p:cNvPr id="24" name="직선 화살표 연결선 23">
            <a:extLst>
              <a:ext uri="{FF2B5EF4-FFF2-40B4-BE49-F238E27FC236}">
                <a16:creationId xmlns:a16="http://schemas.microsoft.com/office/drawing/2014/main" id="{55369C53-299C-1CBC-87A8-E6C1E8271CC4}"/>
              </a:ext>
            </a:extLst>
          </p:cNvPr>
          <p:cNvCxnSpPr>
            <a:cxnSpLocks/>
          </p:cNvCxnSpPr>
          <p:nvPr/>
        </p:nvCxnSpPr>
        <p:spPr>
          <a:xfrm>
            <a:off x="7027526" y="3841084"/>
            <a:ext cx="524636" cy="50944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화살표 연결선 24">
            <a:extLst>
              <a:ext uri="{FF2B5EF4-FFF2-40B4-BE49-F238E27FC236}">
                <a16:creationId xmlns:a16="http://schemas.microsoft.com/office/drawing/2014/main" id="{D19C0C80-03CE-39C4-671C-CDD4B6F610BC}"/>
              </a:ext>
            </a:extLst>
          </p:cNvPr>
          <p:cNvCxnSpPr>
            <a:cxnSpLocks/>
          </p:cNvCxnSpPr>
          <p:nvPr/>
        </p:nvCxnSpPr>
        <p:spPr>
          <a:xfrm>
            <a:off x="7027526" y="3955774"/>
            <a:ext cx="923155" cy="19614"/>
          </a:xfrm>
          <a:prstGeom prst="straightConnector1">
            <a:avLst/>
          </a:prstGeom>
          <a:ln w="254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>
            <a:extLst>
              <a:ext uri="{FF2B5EF4-FFF2-40B4-BE49-F238E27FC236}">
                <a16:creationId xmlns:a16="http://schemas.microsoft.com/office/drawing/2014/main" id="{E1056917-50DA-10FC-A0E9-E19540C69394}"/>
              </a:ext>
            </a:extLst>
          </p:cNvPr>
          <p:cNvCxnSpPr>
            <a:cxnSpLocks/>
          </p:cNvCxnSpPr>
          <p:nvPr/>
        </p:nvCxnSpPr>
        <p:spPr>
          <a:xfrm>
            <a:off x="7035737" y="4902238"/>
            <a:ext cx="1115472" cy="23986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2E07AD0B-8BA7-69FB-5122-249A4707222C}"/>
              </a:ext>
            </a:extLst>
          </p:cNvPr>
          <p:cNvSpPr txBox="1"/>
          <p:nvPr/>
        </p:nvSpPr>
        <p:spPr>
          <a:xfrm>
            <a:off x="7455276" y="2600762"/>
            <a:ext cx="1982604" cy="2589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83" b="1" dirty="0"/>
              <a:t>지도상 실측면적</a:t>
            </a:r>
            <a:r>
              <a:rPr lang="en-US" altLang="ko-KR" sz="1083" b="1" dirty="0"/>
              <a:t>(CAD)</a:t>
            </a:r>
          </a:p>
        </p:txBody>
      </p:sp>
      <p:sp>
        <p:nvSpPr>
          <p:cNvPr id="28" name="화살표: 오른쪽 27">
            <a:extLst>
              <a:ext uri="{FF2B5EF4-FFF2-40B4-BE49-F238E27FC236}">
                <a16:creationId xmlns:a16="http://schemas.microsoft.com/office/drawing/2014/main" id="{65DC7578-84BC-E146-1591-0043E88EA8B3}"/>
              </a:ext>
            </a:extLst>
          </p:cNvPr>
          <p:cNvSpPr/>
          <p:nvPr/>
        </p:nvSpPr>
        <p:spPr>
          <a:xfrm>
            <a:off x="5030180" y="4760921"/>
            <a:ext cx="596514" cy="548339"/>
          </a:xfrm>
          <a:prstGeom prst="rightArrow">
            <a:avLst/>
          </a:prstGeom>
          <a:solidFill>
            <a:srgbClr val="FFC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B49D113-7FF3-4428-5E4F-E6EE13B1BA53}"/>
              </a:ext>
            </a:extLst>
          </p:cNvPr>
          <p:cNvSpPr txBox="1"/>
          <p:nvPr/>
        </p:nvSpPr>
        <p:spPr bwMode="auto">
          <a:xfrm>
            <a:off x="542468" y="1726703"/>
            <a:ext cx="3456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pc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해외사</a:t>
            </a:r>
            <a:r>
              <a:rPr lang="ko-KR" altLang="en-US" spc="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플랜트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면적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구성 </a:t>
            </a:r>
            <a:r>
              <a:rPr lang="ko-KR" altLang="en-US" spc="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분석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CA9C359-0D2D-EC44-7BAD-1370AC7D53B6}"/>
              </a:ext>
            </a:extLst>
          </p:cNvPr>
          <p:cNvSpPr txBox="1"/>
          <p:nvPr/>
        </p:nvSpPr>
        <p:spPr bwMode="auto">
          <a:xfrm>
            <a:off x="6064137" y="1784474"/>
            <a:ext cx="3456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pc="0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철도클러스터 예상부지 제안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29396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94EC88-7340-B867-A2FD-42EFB395E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8D17C9E-29C2-8C87-481F-1F378E795BB0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74AB5E71-0CA4-A9DF-BC88-336366ADE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14CEF674-C5A8-7F31-117E-C5197F945D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DAB463DE-54A7-AB79-556A-4812E42877CC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B19C97DD-6E92-83B3-C04E-9629733F9973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6FBD999F-9CF2-14A0-FA73-77696462DF3F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C84C442A-6AEC-0916-B011-6DFCA36E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B06A36D2-15C3-0ADA-4E09-27B61BEAD7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25</a:t>
            </a:fld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19EF612E-C0EB-3433-B161-DEFC587A72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679"/>
          <a:stretch>
            <a:fillRect/>
          </a:stretch>
        </p:blipFill>
        <p:spPr>
          <a:xfrm>
            <a:off x="4631958" y="4471153"/>
            <a:ext cx="5217586" cy="2218144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B57E7F98-9C54-4ED3-A57C-12F79FE1BB36}"/>
              </a:ext>
            </a:extLst>
          </p:cNvPr>
          <p:cNvSpPr/>
          <p:nvPr/>
        </p:nvSpPr>
        <p:spPr>
          <a:xfrm>
            <a:off x="488504" y="5466470"/>
            <a:ext cx="2924632" cy="3885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83" b="1" dirty="0">
                <a:solidFill>
                  <a:schemeClr val="tx1"/>
                </a:solidFill>
              </a:rPr>
              <a:t>6. </a:t>
            </a:r>
            <a:r>
              <a:rPr lang="ko-KR" altLang="en-US" sz="1083" b="1" dirty="0" err="1">
                <a:solidFill>
                  <a:schemeClr val="tx1"/>
                </a:solidFill>
              </a:rPr>
              <a:t>완성차</a:t>
            </a:r>
            <a:r>
              <a:rPr lang="ko-KR" altLang="en-US" sz="1083" b="1" dirty="0">
                <a:solidFill>
                  <a:schemeClr val="tx1"/>
                </a:solidFill>
              </a:rPr>
              <a:t> 모듈조립</a:t>
            </a:r>
            <a:r>
              <a:rPr lang="en-US" altLang="ko-KR" sz="1083" b="1" dirty="0">
                <a:solidFill>
                  <a:schemeClr val="tx1"/>
                </a:solidFill>
              </a:rPr>
              <a:t>+</a:t>
            </a:r>
            <a:r>
              <a:rPr lang="ko-KR" altLang="en-US" sz="1083" b="1" dirty="0">
                <a:solidFill>
                  <a:schemeClr val="tx1"/>
                </a:solidFill>
              </a:rPr>
              <a:t>최종 테스트</a:t>
            </a:r>
            <a:endParaRPr lang="en-US" altLang="ko-KR" sz="1083" b="1" dirty="0">
              <a:solidFill>
                <a:schemeClr val="tx1"/>
              </a:solidFill>
            </a:endParaRPr>
          </a:p>
          <a:p>
            <a:pPr algn="ctr"/>
            <a:r>
              <a:rPr lang="en-US" altLang="ko-KR" sz="867" b="1" dirty="0">
                <a:solidFill>
                  <a:schemeClr val="tx1"/>
                </a:solidFill>
              </a:rPr>
              <a:t>(Final Test process following OEM specifications</a:t>
            </a:r>
            <a:endParaRPr lang="ko-KR" altLang="en-US" sz="867" b="1" dirty="0">
              <a:solidFill>
                <a:schemeClr val="tx1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5E0AEA6-2DA4-472E-9250-431C9926A51B}"/>
              </a:ext>
            </a:extLst>
          </p:cNvPr>
          <p:cNvSpPr/>
          <p:nvPr/>
        </p:nvSpPr>
        <p:spPr>
          <a:xfrm>
            <a:off x="488504" y="4920979"/>
            <a:ext cx="2924632" cy="4143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83" b="1" dirty="0">
                <a:solidFill>
                  <a:schemeClr val="tx1"/>
                </a:solidFill>
              </a:rPr>
              <a:t>5. </a:t>
            </a:r>
            <a:r>
              <a:rPr lang="ko-KR" altLang="en-US" sz="1083" b="1" dirty="0" err="1">
                <a:solidFill>
                  <a:schemeClr val="tx1"/>
                </a:solidFill>
              </a:rPr>
              <a:t>재제작</a:t>
            </a:r>
            <a:r>
              <a:rPr lang="ko-KR" altLang="en-US" sz="1083" b="1" dirty="0">
                <a:solidFill>
                  <a:schemeClr val="tx1"/>
                </a:solidFill>
              </a:rPr>
              <a:t> 부품 및 신규 소모품 </a:t>
            </a:r>
            <a:r>
              <a:rPr lang="ko-KR" altLang="en-US" sz="1083" b="1" dirty="0" err="1">
                <a:solidFill>
                  <a:schemeClr val="tx1"/>
                </a:solidFill>
              </a:rPr>
              <a:t>재조립</a:t>
            </a:r>
            <a:endParaRPr lang="en-US" altLang="ko-KR" sz="1083" b="1" dirty="0">
              <a:solidFill>
                <a:schemeClr val="tx1"/>
              </a:solidFill>
            </a:endParaRPr>
          </a:p>
          <a:p>
            <a:pPr algn="ctr"/>
            <a:r>
              <a:rPr lang="en-US" altLang="ko-KR" sz="867" b="1" dirty="0">
                <a:solidFill>
                  <a:schemeClr val="tx1"/>
                </a:solidFill>
              </a:rPr>
              <a:t>(Painting/Reassembly with new wear-and spare parts)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19FDE62-4442-4334-92BE-869AD6070AAE}"/>
              </a:ext>
            </a:extLst>
          </p:cNvPr>
          <p:cNvSpPr/>
          <p:nvPr/>
        </p:nvSpPr>
        <p:spPr>
          <a:xfrm>
            <a:off x="488504" y="4366536"/>
            <a:ext cx="2924632" cy="41430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83" b="1" dirty="0">
                <a:solidFill>
                  <a:schemeClr val="tx1"/>
                </a:solidFill>
              </a:rPr>
              <a:t>4. </a:t>
            </a:r>
            <a:r>
              <a:rPr lang="ko-KR" altLang="en-US" sz="1083" b="1" dirty="0">
                <a:solidFill>
                  <a:schemeClr val="tx1"/>
                </a:solidFill>
              </a:rPr>
              <a:t>구형 파츠 업그레이드</a:t>
            </a:r>
            <a:r>
              <a:rPr lang="en-US" altLang="ko-KR" sz="1083" b="1" dirty="0">
                <a:solidFill>
                  <a:schemeClr val="tx1"/>
                </a:solidFill>
              </a:rPr>
              <a:t>, </a:t>
            </a:r>
            <a:r>
              <a:rPr lang="ko-KR" altLang="en-US" sz="1083" b="1" dirty="0">
                <a:solidFill>
                  <a:schemeClr val="tx1"/>
                </a:solidFill>
              </a:rPr>
              <a:t>설계 변경</a:t>
            </a:r>
            <a:endParaRPr lang="en-US" altLang="ko-KR" sz="1083" b="1" dirty="0">
              <a:solidFill>
                <a:schemeClr val="tx1"/>
              </a:solidFill>
            </a:endParaRPr>
          </a:p>
          <a:p>
            <a:pPr algn="ctr"/>
            <a:r>
              <a:rPr lang="en-US" altLang="ko-KR" sz="867" b="1" dirty="0">
                <a:solidFill>
                  <a:schemeClr val="tx1"/>
                </a:solidFill>
              </a:rPr>
              <a:t>(Updating obsolete parts, engineering changes)</a:t>
            </a:r>
            <a:endParaRPr lang="ko-KR" altLang="en-US" sz="867" b="1" dirty="0">
              <a:solidFill>
                <a:schemeClr val="tx1"/>
              </a:solidFill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9ACE403D-CD79-4D33-9BAA-67FB43143504}"/>
              </a:ext>
            </a:extLst>
          </p:cNvPr>
          <p:cNvSpPr/>
          <p:nvPr/>
        </p:nvSpPr>
        <p:spPr>
          <a:xfrm>
            <a:off x="488504" y="3863780"/>
            <a:ext cx="2924632" cy="39217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83" b="1" dirty="0">
                <a:solidFill>
                  <a:schemeClr val="tx1"/>
                </a:solidFill>
              </a:rPr>
              <a:t>3. </a:t>
            </a:r>
            <a:r>
              <a:rPr lang="ko-KR" altLang="en-US" sz="1083" b="1" dirty="0">
                <a:solidFill>
                  <a:schemeClr val="tx1"/>
                </a:solidFill>
              </a:rPr>
              <a:t>세척</a:t>
            </a:r>
            <a:r>
              <a:rPr lang="en-US" altLang="ko-KR" sz="1083" b="1" dirty="0">
                <a:solidFill>
                  <a:schemeClr val="tx1"/>
                </a:solidFill>
              </a:rPr>
              <a:t>/</a:t>
            </a:r>
            <a:r>
              <a:rPr lang="ko-KR" altLang="en-US" sz="1083" b="1" dirty="0" err="1">
                <a:solidFill>
                  <a:schemeClr val="tx1"/>
                </a:solidFill>
              </a:rPr>
              <a:t>블라스팅</a:t>
            </a:r>
            <a:r>
              <a:rPr lang="ko-KR" altLang="en-US" sz="1083" b="1" dirty="0">
                <a:solidFill>
                  <a:schemeClr val="tx1"/>
                </a:solidFill>
              </a:rPr>
              <a:t> 표면 처리</a:t>
            </a:r>
            <a:endParaRPr lang="en-US" altLang="ko-KR" sz="1083" b="1" dirty="0">
              <a:solidFill>
                <a:schemeClr val="tx1"/>
              </a:solidFill>
            </a:endParaRPr>
          </a:p>
          <a:p>
            <a:pPr algn="ctr"/>
            <a:r>
              <a:rPr lang="en-US" altLang="ko-KR" sz="867" b="1" dirty="0">
                <a:solidFill>
                  <a:schemeClr val="tx1"/>
                </a:solidFill>
              </a:rPr>
              <a:t>(Surface Treatment by blasting)</a:t>
            </a:r>
            <a:endParaRPr lang="ko-KR" altLang="en-US" sz="867" b="1" dirty="0">
              <a:solidFill>
                <a:schemeClr val="tx1"/>
              </a:solidFill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8B2ECC3E-9AA0-44A7-AF4D-AF3EAE16CBC3}"/>
              </a:ext>
            </a:extLst>
          </p:cNvPr>
          <p:cNvSpPr/>
          <p:nvPr/>
        </p:nvSpPr>
        <p:spPr>
          <a:xfrm>
            <a:off x="488504" y="3323142"/>
            <a:ext cx="2924632" cy="39217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83" b="1" dirty="0">
                <a:solidFill>
                  <a:schemeClr val="tx1"/>
                </a:solidFill>
              </a:rPr>
              <a:t>2. </a:t>
            </a:r>
            <a:r>
              <a:rPr lang="ko-KR" altLang="en-US" sz="1083" b="1" dirty="0">
                <a:solidFill>
                  <a:schemeClr val="tx1"/>
                </a:solidFill>
              </a:rPr>
              <a:t>개별 파츠 단위로 분해</a:t>
            </a:r>
            <a:endParaRPr lang="en-US" altLang="ko-KR" sz="1083" b="1" dirty="0">
              <a:solidFill>
                <a:schemeClr val="tx1"/>
              </a:solidFill>
            </a:endParaRPr>
          </a:p>
          <a:p>
            <a:pPr algn="ctr"/>
            <a:r>
              <a:rPr lang="en-US" altLang="ko-KR" sz="867" b="1" dirty="0">
                <a:solidFill>
                  <a:schemeClr val="tx1"/>
                </a:solidFill>
              </a:rPr>
              <a:t>(Total disassembly down to single parts)</a:t>
            </a:r>
            <a:endParaRPr lang="ko-KR" altLang="en-US" sz="867" b="1" dirty="0">
              <a:solidFill>
                <a:schemeClr val="tx1"/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D58B655-CB89-4A83-A87E-DEDB376CCC7A}"/>
              </a:ext>
            </a:extLst>
          </p:cNvPr>
          <p:cNvSpPr/>
          <p:nvPr/>
        </p:nvSpPr>
        <p:spPr>
          <a:xfrm>
            <a:off x="488504" y="2852936"/>
            <a:ext cx="2924632" cy="25451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83" b="1" dirty="0">
                <a:solidFill>
                  <a:schemeClr val="tx1"/>
                </a:solidFill>
              </a:rPr>
              <a:t>１</a:t>
            </a:r>
            <a:r>
              <a:rPr lang="en-US" altLang="ko-KR" sz="1083" b="1" dirty="0">
                <a:solidFill>
                  <a:schemeClr val="tx1"/>
                </a:solidFill>
              </a:rPr>
              <a:t>. </a:t>
            </a:r>
            <a:r>
              <a:rPr lang="ko-KR" altLang="en-US" sz="1083" b="1" dirty="0">
                <a:solidFill>
                  <a:schemeClr val="tx1"/>
                </a:solidFill>
              </a:rPr>
              <a:t>세척 </a:t>
            </a:r>
            <a:r>
              <a:rPr lang="en-US" altLang="ko-KR" sz="1083" b="1" dirty="0">
                <a:solidFill>
                  <a:schemeClr val="tx1"/>
                </a:solidFill>
              </a:rPr>
              <a:t>(cleaning)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E6A0DBE-47B7-4192-A4CE-52879BD7A125}"/>
              </a:ext>
            </a:extLst>
          </p:cNvPr>
          <p:cNvSpPr txBox="1"/>
          <p:nvPr/>
        </p:nvSpPr>
        <p:spPr>
          <a:xfrm>
            <a:off x="314034" y="1772816"/>
            <a:ext cx="3918886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300" b="1" dirty="0"/>
              <a:t>1)TBM</a:t>
            </a:r>
            <a:r>
              <a:rPr lang="ko-KR" altLang="en-US" sz="1300" b="1" dirty="0"/>
              <a:t>재활용 운영방안</a:t>
            </a:r>
            <a:r>
              <a:rPr lang="en-US" altLang="ko-KR" sz="1300" b="1" dirty="0"/>
              <a:t>: </a:t>
            </a:r>
            <a:r>
              <a:rPr lang="ko-KR" altLang="en-US" sz="1300" b="1" dirty="0"/>
              <a:t>공정흐름도</a:t>
            </a:r>
            <a:r>
              <a:rPr lang="en-US" altLang="ko-KR" sz="1300" b="1" dirty="0"/>
              <a:t>(</a:t>
            </a:r>
            <a:r>
              <a:rPr lang="ko-KR" altLang="en-US" sz="1300" b="1" dirty="0"/>
              <a:t>안</a:t>
            </a:r>
            <a:r>
              <a:rPr lang="en-US" altLang="ko-KR" sz="1300" b="1" dirty="0"/>
              <a:t>)</a:t>
            </a:r>
            <a:r>
              <a:rPr lang="ko-KR" altLang="en-US" sz="1300" b="1" dirty="0"/>
              <a:t> 제시</a:t>
            </a:r>
          </a:p>
        </p:txBody>
      </p:sp>
      <p:cxnSp>
        <p:nvCxnSpPr>
          <p:cNvPr id="31" name="직선 화살표 연결선 30">
            <a:extLst>
              <a:ext uri="{FF2B5EF4-FFF2-40B4-BE49-F238E27FC236}">
                <a16:creationId xmlns:a16="http://schemas.microsoft.com/office/drawing/2014/main" id="{245ADDAE-661F-49C0-BC34-E837CC4FFF08}"/>
              </a:ext>
            </a:extLst>
          </p:cNvPr>
          <p:cNvCxnSpPr>
            <a:cxnSpLocks/>
            <a:stCxn id="29" idx="2"/>
            <a:endCxn id="28" idx="0"/>
          </p:cNvCxnSpPr>
          <p:nvPr/>
        </p:nvCxnSpPr>
        <p:spPr>
          <a:xfrm>
            <a:off x="1950820" y="3107447"/>
            <a:ext cx="0" cy="215695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id="{03662A6E-2275-4E8D-9790-B07B7155BF4F}"/>
              </a:ext>
            </a:extLst>
          </p:cNvPr>
          <p:cNvCxnSpPr>
            <a:cxnSpLocks/>
            <a:stCxn id="28" idx="2"/>
            <a:endCxn id="27" idx="0"/>
          </p:cNvCxnSpPr>
          <p:nvPr/>
        </p:nvCxnSpPr>
        <p:spPr>
          <a:xfrm>
            <a:off x="1950820" y="3715321"/>
            <a:ext cx="0" cy="148459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>
            <a:extLst>
              <a:ext uri="{FF2B5EF4-FFF2-40B4-BE49-F238E27FC236}">
                <a16:creationId xmlns:a16="http://schemas.microsoft.com/office/drawing/2014/main" id="{1F968D46-E918-4AA1-B9D9-8EFB86CEC22E}"/>
              </a:ext>
            </a:extLst>
          </p:cNvPr>
          <p:cNvCxnSpPr>
            <a:cxnSpLocks/>
            <a:stCxn id="27" idx="2"/>
            <a:endCxn id="26" idx="0"/>
          </p:cNvCxnSpPr>
          <p:nvPr/>
        </p:nvCxnSpPr>
        <p:spPr>
          <a:xfrm>
            <a:off x="1950820" y="4255959"/>
            <a:ext cx="0" cy="110578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D51F961E-5D79-421A-80E4-02C5E9C1653D}"/>
              </a:ext>
            </a:extLst>
          </p:cNvPr>
          <p:cNvCxnSpPr>
            <a:cxnSpLocks/>
            <a:stCxn id="26" idx="2"/>
            <a:endCxn id="25" idx="0"/>
          </p:cNvCxnSpPr>
          <p:nvPr/>
        </p:nvCxnSpPr>
        <p:spPr>
          <a:xfrm>
            <a:off x="1950820" y="4780845"/>
            <a:ext cx="0" cy="140134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>
            <a:extLst>
              <a:ext uri="{FF2B5EF4-FFF2-40B4-BE49-F238E27FC236}">
                <a16:creationId xmlns:a16="http://schemas.microsoft.com/office/drawing/2014/main" id="{7BCCCEB3-2B2D-4A9D-AE4B-1C8887F5A273}"/>
              </a:ext>
            </a:extLst>
          </p:cNvPr>
          <p:cNvCxnSpPr>
            <a:cxnSpLocks/>
            <a:stCxn id="25" idx="2"/>
            <a:endCxn id="24" idx="0"/>
          </p:cNvCxnSpPr>
          <p:nvPr/>
        </p:nvCxnSpPr>
        <p:spPr>
          <a:xfrm>
            <a:off x="1950820" y="5335288"/>
            <a:ext cx="0" cy="131182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오른쪽 중괄호 36">
            <a:extLst>
              <a:ext uri="{FF2B5EF4-FFF2-40B4-BE49-F238E27FC236}">
                <a16:creationId xmlns:a16="http://schemas.microsoft.com/office/drawing/2014/main" id="{556FF97D-F8E6-469A-8457-F26E37EC3391}"/>
              </a:ext>
            </a:extLst>
          </p:cNvPr>
          <p:cNvSpPr/>
          <p:nvPr/>
        </p:nvSpPr>
        <p:spPr>
          <a:xfrm>
            <a:off x="3481453" y="2880027"/>
            <a:ext cx="157125" cy="1326493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975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6B3348A-09C2-436D-8F17-FA7D106F5E80}"/>
              </a:ext>
            </a:extLst>
          </p:cNvPr>
          <p:cNvSpPr txBox="1"/>
          <p:nvPr/>
        </p:nvSpPr>
        <p:spPr>
          <a:xfrm>
            <a:off x="3694815" y="3434809"/>
            <a:ext cx="730999" cy="258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83" b="1" dirty="0" err="1"/>
              <a:t>리퍼비쉬</a:t>
            </a:r>
            <a:endParaRPr lang="ko-KR" altLang="en-US" sz="1083" b="1" dirty="0"/>
          </a:p>
        </p:txBody>
      </p:sp>
      <p:sp>
        <p:nvSpPr>
          <p:cNvPr id="39" name="오른쪽 중괄호 38">
            <a:extLst>
              <a:ext uri="{FF2B5EF4-FFF2-40B4-BE49-F238E27FC236}">
                <a16:creationId xmlns:a16="http://schemas.microsoft.com/office/drawing/2014/main" id="{15DEF76D-7370-4A50-BC21-071EE196BBFB}"/>
              </a:ext>
            </a:extLst>
          </p:cNvPr>
          <p:cNvSpPr/>
          <p:nvPr/>
        </p:nvSpPr>
        <p:spPr>
          <a:xfrm>
            <a:off x="3472904" y="4581128"/>
            <a:ext cx="157125" cy="1326493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975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7719073-EDA7-4842-9698-0D164B18ECDA}"/>
              </a:ext>
            </a:extLst>
          </p:cNvPr>
          <p:cNvSpPr txBox="1"/>
          <p:nvPr/>
        </p:nvSpPr>
        <p:spPr>
          <a:xfrm>
            <a:off x="3675290" y="5013176"/>
            <a:ext cx="622221" cy="425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83" b="1" dirty="0" err="1"/>
              <a:t>리매뉴</a:t>
            </a:r>
            <a:endParaRPr lang="en-US" altLang="ko-KR" sz="1083" b="1" dirty="0"/>
          </a:p>
          <a:p>
            <a:r>
              <a:rPr lang="ko-KR" altLang="en-US" sz="1083" b="1" dirty="0" err="1"/>
              <a:t>팩처링</a:t>
            </a:r>
            <a:endParaRPr lang="ko-KR" altLang="en-US" sz="1083" b="1" dirty="0"/>
          </a:p>
        </p:txBody>
      </p:sp>
      <p:sp>
        <p:nvSpPr>
          <p:cNvPr id="42" name="순서도: 대체 처리 41">
            <a:extLst>
              <a:ext uri="{FF2B5EF4-FFF2-40B4-BE49-F238E27FC236}">
                <a16:creationId xmlns:a16="http://schemas.microsoft.com/office/drawing/2014/main" id="{28522609-0753-4277-9837-6B87EB9987EB}"/>
              </a:ext>
            </a:extLst>
          </p:cNvPr>
          <p:cNvSpPr/>
          <p:nvPr/>
        </p:nvSpPr>
        <p:spPr>
          <a:xfrm>
            <a:off x="684933" y="2420888"/>
            <a:ext cx="2530862" cy="254511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75" b="1">
                <a:solidFill>
                  <a:schemeClr val="tx1"/>
                </a:solidFill>
              </a:rPr>
              <a:t>장비입고</a:t>
            </a:r>
            <a:r>
              <a:rPr lang="en-US" altLang="ko-KR" sz="975" b="1">
                <a:solidFill>
                  <a:schemeClr val="tx1"/>
                </a:solidFill>
              </a:rPr>
              <a:t>(</a:t>
            </a:r>
            <a:r>
              <a:rPr lang="ko-KR" altLang="en-US" sz="975" b="1">
                <a:solidFill>
                  <a:schemeClr val="tx1"/>
                </a:solidFill>
              </a:rPr>
              <a:t>야적장</a:t>
            </a:r>
            <a:r>
              <a:rPr lang="en-US" altLang="ko-KR" sz="975" b="1">
                <a:solidFill>
                  <a:schemeClr val="tx1"/>
                </a:solidFill>
              </a:rPr>
              <a:t>1)</a:t>
            </a:r>
            <a:endParaRPr lang="en-US" altLang="ko-KR" sz="975" b="1" dirty="0">
              <a:solidFill>
                <a:schemeClr val="tx1"/>
              </a:solidFill>
            </a:endParaRPr>
          </a:p>
        </p:txBody>
      </p:sp>
      <p:cxnSp>
        <p:nvCxnSpPr>
          <p:cNvPr id="45" name="직선 화살표 연결선 44">
            <a:extLst>
              <a:ext uri="{FF2B5EF4-FFF2-40B4-BE49-F238E27FC236}">
                <a16:creationId xmlns:a16="http://schemas.microsoft.com/office/drawing/2014/main" id="{04C96ACF-8760-4CAC-81EE-57AE9A391AEA}"/>
              </a:ext>
            </a:extLst>
          </p:cNvPr>
          <p:cNvCxnSpPr>
            <a:cxnSpLocks/>
            <a:stCxn id="42" idx="2"/>
            <a:endCxn id="29" idx="0"/>
          </p:cNvCxnSpPr>
          <p:nvPr/>
        </p:nvCxnSpPr>
        <p:spPr>
          <a:xfrm>
            <a:off x="1950364" y="2675399"/>
            <a:ext cx="456" cy="177537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순서도: 대체 처리 51">
            <a:extLst>
              <a:ext uri="{FF2B5EF4-FFF2-40B4-BE49-F238E27FC236}">
                <a16:creationId xmlns:a16="http://schemas.microsoft.com/office/drawing/2014/main" id="{1A2C49CD-E4C9-461B-BFEE-87194BC15484}"/>
              </a:ext>
            </a:extLst>
          </p:cNvPr>
          <p:cNvSpPr/>
          <p:nvPr/>
        </p:nvSpPr>
        <p:spPr>
          <a:xfrm>
            <a:off x="688960" y="5941625"/>
            <a:ext cx="2530862" cy="254511"/>
          </a:xfrm>
          <a:prstGeom prst="flowChartAlternateProcess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75" b="1" dirty="0" err="1">
                <a:solidFill>
                  <a:schemeClr val="tx1"/>
                </a:solidFill>
              </a:rPr>
              <a:t>장비출고</a:t>
            </a:r>
            <a:r>
              <a:rPr lang="en-US" altLang="ko-KR" sz="975" b="1" dirty="0">
                <a:solidFill>
                  <a:schemeClr val="tx1"/>
                </a:solidFill>
              </a:rPr>
              <a:t>(</a:t>
            </a:r>
            <a:r>
              <a:rPr lang="ko-KR" altLang="en-US" sz="975" b="1" dirty="0">
                <a:solidFill>
                  <a:schemeClr val="tx1"/>
                </a:solidFill>
              </a:rPr>
              <a:t>야적장</a:t>
            </a:r>
            <a:r>
              <a:rPr lang="en-US" altLang="ko-KR" sz="975" b="1" dirty="0">
                <a:solidFill>
                  <a:schemeClr val="tx1"/>
                </a:solidFill>
              </a:rPr>
              <a:t>2)</a:t>
            </a:r>
          </a:p>
        </p:txBody>
      </p:sp>
      <p:cxnSp>
        <p:nvCxnSpPr>
          <p:cNvPr id="53" name="직선 화살표 연결선 52">
            <a:extLst>
              <a:ext uri="{FF2B5EF4-FFF2-40B4-BE49-F238E27FC236}">
                <a16:creationId xmlns:a16="http://schemas.microsoft.com/office/drawing/2014/main" id="{39BD81ED-5BE4-4E87-9FEE-511EC4DDA455}"/>
              </a:ext>
            </a:extLst>
          </p:cNvPr>
          <p:cNvCxnSpPr>
            <a:cxnSpLocks/>
            <a:stCxn id="24" idx="2"/>
            <a:endCxn id="52" idx="0"/>
          </p:cNvCxnSpPr>
          <p:nvPr/>
        </p:nvCxnSpPr>
        <p:spPr>
          <a:xfrm>
            <a:off x="1950820" y="5854990"/>
            <a:ext cx="3571" cy="86635"/>
          </a:xfrm>
          <a:prstGeom prst="straightConnector1">
            <a:avLst/>
          </a:prstGeom>
          <a:ln w="25400">
            <a:headEnd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6D76E40-6BFC-65DE-CF98-19A372B84B79}"/>
              </a:ext>
            </a:extLst>
          </p:cNvPr>
          <p:cNvSpPr txBox="1"/>
          <p:nvPr/>
        </p:nvSpPr>
        <p:spPr>
          <a:xfrm>
            <a:off x="4880992" y="1784429"/>
            <a:ext cx="4862285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300" b="1" dirty="0"/>
              <a:t>2) TBM </a:t>
            </a:r>
            <a:r>
              <a:rPr lang="ko-KR" altLang="en-US" sz="1300" b="1" dirty="0" err="1"/>
              <a:t>재제작</a:t>
            </a:r>
            <a:r>
              <a:rPr lang="ko-KR" altLang="en-US" sz="1300" b="1" dirty="0"/>
              <a:t> 클러스터 플랜트 </a:t>
            </a:r>
            <a:r>
              <a:rPr lang="ko-KR" altLang="en-US" sz="1300" b="1" dirty="0" err="1"/>
              <a:t>배치안</a:t>
            </a:r>
            <a:r>
              <a:rPr lang="ko-KR" altLang="en-US" sz="1300" b="1" dirty="0"/>
              <a:t> 제시</a:t>
            </a:r>
            <a:endParaRPr lang="en-US" altLang="ko-KR" sz="1300" b="1" dirty="0"/>
          </a:p>
          <a:p>
            <a:pPr marL="285750" indent="-285750">
              <a:buFontTx/>
              <a:buChar char="-"/>
            </a:pPr>
            <a:r>
              <a:rPr lang="en-US" altLang="ko-KR" sz="1300" b="1" dirty="0"/>
              <a:t>TBM</a:t>
            </a:r>
            <a:r>
              <a:rPr lang="ko-KR" altLang="en-US" sz="1300" b="1" dirty="0"/>
              <a:t>정비</a:t>
            </a:r>
            <a:r>
              <a:rPr lang="en-US" altLang="ko-KR" sz="1300" b="1" dirty="0"/>
              <a:t>-</a:t>
            </a:r>
            <a:r>
              <a:rPr lang="ko-KR" altLang="en-US" sz="1300" b="1" dirty="0"/>
              <a:t>제작 </a:t>
            </a:r>
            <a:r>
              <a:rPr lang="en-US" altLang="ko-KR" sz="1300" b="1" dirty="0"/>
              <a:t>(One-Stop Service): H</a:t>
            </a:r>
            <a:r>
              <a:rPr lang="ko-KR" altLang="en-US" sz="1300" b="1" dirty="0" err="1"/>
              <a:t>사대비</a:t>
            </a:r>
            <a:r>
              <a:rPr lang="ko-KR" altLang="en-US" sz="1300" b="1" dirty="0"/>
              <a:t> 공정효율 상승</a:t>
            </a:r>
          </a:p>
        </p:txBody>
      </p:sp>
      <p:pic>
        <p:nvPicPr>
          <p:cNvPr id="7" name="Picture 47">
            <a:extLst>
              <a:ext uri="{FF2B5EF4-FFF2-40B4-BE49-F238E27FC236}">
                <a16:creationId xmlns:a16="http://schemas.microsoft.com/office/drawing/2014/main" id="{E80BF4CF-45AF-97B2-465F-A6F3F3D61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0187" y="2386399"/>
            <a:ext cx="3875777" cy="183354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A72D9747-1EF5-A2B0-5A76-45468E96CD35}"/>
              </a:ext>
            </a:extLst>
          </p:cNvPr>
          <p:cNvSpPr/>
          <p:nvPr/>
        </p:nvSpPr>
        <p:spPr>
          <a:xfrm rot="5400000">
            <a:off x="-1476318" y="4343815"/>
            <a:ext cx="3545154" cy="22305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5976A2-183E-6FE0-4E3C-1FF4D4F3BC65}"/>
              </a:ext>
            </a:extLst>
          </p:cNvPr>
          <p:cNvSpPr txBox="1"/>
          <p:nvPr/>
        </p:nvSpPr>
        <p:spPr bwMode="auto">
          <a:xfrm>
            <a:off x="5012084" y="2921709"/>
            <a:ext cx="468103" cy="77208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spcAft>
                <a:spcPts val="200"/>
              </a:spcAft>
              <a:buClr>
                <a:srgbClr val="C00000"/>
              </a:buClr>
            </a:pPr>
            <a:r>
              <a:rPr lang="en-US" altLang="ko-KR" sz="1600" b="1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H</a:t>
            </a:r>
            <a:r>
              <a:rPr lang="ko-KR" altLang="en-US" sz="1600" b="1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사</a:t>
            </a:r>
            <a:endParaRPr lang="en-US" altLang="ko-KR" sz="1600" b="1" dirty="0">
              <a:solidFill>
                <a:srgbClr val="FF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indent="-144000">
              <a:spcAft>
                <a:spcPts val="200"/>
              </a:spcAft>
              <a:buClr>
                <a:srgbClr val="C00000"/>
              </a:buClr>
            </a:pPr>
            <a:r>
              <a:rPr lang="ko-KR" altLang="en-US" sz="1600" b="1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공정배치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A8E492-3C9A-6320-7CFF-85CC15150DA7}"/>
              </a:ext>
            </a:extLst>
          </p:cNvPr>
          <p:cNvSpPr txBox="1"/>
          <p:nvPr/>
        </p:nvSpPr>
        <p:spPr bwMode="auto">
          <a:xfrm>
            <a:off x="4448944" y="5061091"/>
            <a:ext cx="509309" cy="56509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spcAft>
                <a:spcPts val="200"/>
              </a:spcAft>
              <a:buClr>
                <a:srgbClr val="C00000"/>
              </a:buClr>
            </a:pPr>
            <a:r>
              <a:rPr lang="ko-KR" altLang="en-US" sz="1600" b="1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신규 </a:t>
            </a:r>
            <a:endParaRPr lang="en-US" altLang="ko-KR" sz="1600" b="1" dirty="0">
              <a:solidFill>
                <a:srgbClr val="FF0000"/>
              </a:solidFill>
              <a:latin typeface="KoPub돋움체 Bold" pitchFamily="2" charset="-127"/>
              <a:ea typeface="KoPub돋움체 Bold" pitchFamily="2" charset="-127"/>
            </a:endParaRPr>
          </a:p>
          <a:p>
            <a:pPr indent="-144000">
              <a:spcAft>
                <a:spcPts val="200"/>
              </a:spcAft>
              <a:buClr>
                <a:srgbClr val="C00000"/>
              </a:buClr>
            </a:pPr>
            <a:r>
              <a:rPr lang="ko-KR" altLang="en-US" sz="1600" b="1" dirty="0">
                <a:solidFill>
                  <a:srgbClr val="FF0000"/>
                </a:solidFill>
                <a:latin typeface="KoPub돋움체 Bold" pitchFamily="2" charset="-127"/>
                <a:ea typeface="KoPub돋움체 Bold" pitchFamily="2" charset="-127"/>
              </a:rPr>
              <a:t>공정</a:t>
            </a:r>
          </a:p>
        </p:txBody>
      </p:sp>
      <p:sp>
        <p:nvSpPr>
          <p:cNvPr id="19" name="화살표: 오른쪽 18">
            <a:extLst>
              <a:ext uri="{FF2B5EF4-FFF2-40B4-BE49-F238E27FC236}">
                <a16:creationId xmlns:a16="http://schemas.microsoft.com/office/drawing/2014/main" id="{D7D0C6F4-692D-854C-C83D-C9856B53C6AE}"/>
              </a:ext>
            </a:extLst>
          </p:cNvPr>
          <p:cNvSpPr/>
          <p:nvPr/>
        </p:nvSpPr>
        <p:spPr>
          <a:xfrm>
            <a:off x="5012085" y="5146682"/>
            <a:ext cx="4635915" cy="29212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58589A-8532-C1E7-1C13-18E7ECFDB1B7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8176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160C0-F3E7-6856-7FCF-6299ABA5FE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85C99B7-1746-5676-AE1E-80A15746568D}"/>
              </a:ext>
            </a:extLst>
          </p:cNvPr>
          <p:cNvSpPr txBox="1"/>
          <p:nvPr/>
        </p:nvSpPr>
        <p:spPr>
          <a:xfrm>
            <a:off x="0" y="0"/>
            <a:ext cx="5457056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ECFC924-486F-830F-FD3B-FE74DCC19FE4}"/>
              </a:ext>
            </a:extLst>
          </p:cNvPr>
          <p:cNvSpPr txBox="1"/>
          <p:nvPr/>
        </p:nvSpPr>
        <p:spPr>
          <a:xfrm>
            <a:off x="560512" y="1092369"/>
            <a:ext cx="8364418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en-US" altLang="ko-KR" sz="1950" dirty="0">
                <a:solidFill>
                  <a:schemeClr val="tx1"/>
                </a:solidFill>
              </a:rPr>
              <a:t>(</a:t>
            </a:r>
            <a:r>
              <a:rPr lang="ko-KR" altLang="en-US" sz="1950" dirty="0">
                <a:solidFill>
                  <a:schemeClr val="tx1"/>
                </a:solidFill>
              </a:rPr>
              <a:t>원전</a:t>
            </a:r>
            <a:r>
              <a:rPr lang="en-US" altLang="ko-KR" sz="1950" dirty="0">
                <a:solidFill>
                  <a:schemeClr val="tx1"/>
                </a:solidFill>
              </a:rPr>
              <a:t>)</a:t>
            </a:r>
            <a:r>
              <a:rPr lang="ko-KR" altLang="en-US" sz="1950" dirty="0">
                <a:solidFill>
                  <a:schemeClr val="tx1"/>
                </a:solidFill>
              </a:rPr>
              <a:t> 확률론적 </a:t>
            </a:r>
            <a:r>
              <a:rPr lang="ko-KR" altLang="en-US" sz="1950" dirty="0" err="1">
                <a:solidFill>
                  <a:schemeClr val="tx1"/>
                </a:solidFill>
              </a:rPr>
              <a:t>리스크분석</a:t>
            </a:r>
            <a:r>
              <a:rPr lang="ko-KR" altLang="en-US" sz="1950" dirty="0">
                <a:solidFill>
                  <a:schemeClr val="tx1"/>
                </a:solidFill>
              </a:rPr>
              <a:t> 방법론</a:t>
            </a:r>
            <a:r>
              <a:rPr lang="en-US" altLang="ko-KR" sz="1950" dirty="0">
                <a:solidFill>
                  <a:schemeClr val="tx1"/>
                </a:solidFill>
              </a:rPr>
              <a:t>: </a:t>
            </a:r>
            <a:r>
              <a:rPr lang="ko-KR" altLang="en-US" sz="1950" dirty="0">
                <a:solidFill>
                  <a:schemeClr val="tx1"/>
                </a:solidFill>
              </a:rPr>
              <a:t>피벗</a:t>
            </a:r>
            <a:r>
              <a:rPr lang="en-US" altLang="ko-KR" sz="1950" dirty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en-US" altLang="ko-KR" sz="1950" dirty="0">
                <a:solidFill>
                  <a:schemeClr val="tx1"/>
                </a:solidFill>
              </a:rPr>
              <a:t> (TBM </a:t>
            </a:r>
            <a:r>
              <a:rPr lang="ko-KR" altLang="en-US" sz="1950" dirty="0">
                <a:solidFill>
                  <a:schemeClr val="tx1"/>
                </a:solidFill>
              </a:rPr>
              <a:t>적용</a:t>
            </a:r>
            <a:r>
              <a:rPr lang="en-US" altLang="ko-KR" sz="1950" dirty="0">
                <a:solidFill>
                  <a:schemeClr val="tx1"/>
                </a:solidFill>
              </a:rPr>
              <a:t>)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B359ADBE-2860-C134-A02C-1B38931F0DEB}"/>
              </a:ext>
            </a:extLst>
          </p:cNvPr>
          <p:cNvGrpSpPr/>
          <p:nvPr/>
        </p:nvGrpSpPr>
        <p:grpSpPr>
          <a:xfrm>
            <a:off x="344488" y="1772816"/>
            <a:ext cx="9376751" cy="4608512"/>
            <a:chOff x="328777" y="1772816"/>
            <a:chExt cx="9248446" cy="4536504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BE1DDEA6-5E81-2744-6CE8-1ED12E969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647" b="9123"/>
            <a:stretch>
              <a:fillRect/>
            </a:stretch>
          </p:blipFill>
          <p:spPr>
            <a:xfrm>
              <a:off x="328777" y="1772816"/>
              <a:ext cx="9248446" cy="4536504"/>
            </a:xfrm>
            <a:prstGeom prst="rect">
              <a:avLst/>
            </a:prstGeom>
          </p:spPr>
        </p:pic>
        <p:pic>
          <p:nvPicPr>
            <p:cNvPr id="21" name="그림 20" descr="TBM滚刀轴承失效分析_浙江万众精密轴承股份有限公司">
              <a:extLst>
                <a:ext uri="{FF2B5EF4-FFF2-40B4-BE49-F238E27FC236}">
                  <a16:creationId xmlns:a16="http://schemas.microsoft.com/office/drawing/2014/main" id="{BB2A36E5-97BB-11FE-D608-E8CA0B36E0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57057" y="2723292"/>
              <a:ext cx="648071" cy="588128"/>
            </a:xfrm>
            <a:prstGeom prst="rect">
              <a:avLst/>
            </a:prstGeom>
          </p:spPr>
        </p:pic>
        <p:pic>
          <p:nvPicPr>
            <p:cNvPr id="24" name="그림 23" descr="The case for timely sealing inspections - Metso">
              <a:extLst>
                <a:ext uri="{FF2B5EF4-FFF2-40B4-BE49-F238E27FC236}">
                  <a16:creationId xmlns:a16="http://schemas.microsoft.com/office/drawing/2014/main" id="{F0E24B3A-6DD3-36FB-F620-0A0E01FC3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67597" y="2237239"/>
              <a:ext cx="637531" cy="486052"/>
            </a:xfrm>
            <a:prstGeom prst="rect">
              <a:avLst/>
            </a:prstGeom>
          </p:spPr>
        </p:pic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D2D13155-1D8D-66FB-61A0-2F99420CF112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791930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172663-F385-429C-A842-0D5CF573D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C5DD2C25-FC86-D382-B2B3-344DD607A262}"/>
              </a:ext>
            </a:extLst>
          </p:cNvPr>
          <p:cNvSpPr txBox="1"/>
          <p:nvPr/>
        </p:nvSpPr>
        <p:spPr>
          <a:xfrm>
            <a:off x="0" y="0"/>
            <a:ext cx="5457056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7AA87A-92F4-5CB7-2931-27CAAC57C205}"/>
              </a:ext>
            </a:extLst>
          </p:cNvPr>
          <p:cNvSpPr txBox="1"/>
          <p:nvPr/>
        </p:nvSpPr>
        <p:spPr>
          <a:xfrm>
            <a:off x="491239" y="1052736"/>
            <a:ext cx="866394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ko-KR" altLang="en-US" sz="1950" dirty="0">
                <a:solidFill>
                  <a:schemeClr val="tx1"/>
                </a:solidFill>
              </a:rPr>
              <a:t>국내 </a:t>
            </a:r>
            <a:r>
              <a:rPr lang="ko-KR" altLang="en-US" sz="1950" dirty="0" err="1">
                <a:solidFill>
                  <a:schemeClr val="tx1"/>
                </a:solidFill>
              </a:rPr>
              <a:t>재제작</a:t>
            </a:r>
            <a:r>
              <a:rPr lang="en-US" altLang="ko-KR" sz="1950" dirty="0">
                <a:solidFill>
                  <a:schemeClr val="tx1"/>
                </a:solidFill>
              </a:rPr>
              <a:t>/</a:t>
            </a:r>
            <a:r>
              <a:rPr lang="ko-KR" altLang="en-US" sz="1950" dirty="0">
                <a:solidFill>
                  <a:schemeClr val="tx1"/>
                </a:solidFill>
              </a:rPr>
              <a:t>재활용 </a:t>
            </a:r>
            <a:r>
              <a:rPr lang="en-US" altLang="ko-KR" sz="1950" dirty="0">
                <a:solidFill>
                  <a:schemeClr val="tx1"/>
                </a:solidFill>
              </a:rPr>
              <a:t>TBM:</a:t>
            </a:r>
            <a:r>
              <a:rPr lang="ko-KR" altLang="en-US" sz="1950" dirty="0">
                <a:solidFill>
                  <a:schemeClr val="tx1"/>
                </a:solidFill>
              </a:rPr>
              <a:t> 보험료 산정방법 수립</a:t>
            </a:r>
            <a:endParaRPr lang="en-US" altLang="ko-KR" sz="1950" dirty="0">
              <a:solidFill>
                <a:schemeClr val="tx1"/>
              </a:solidFill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F0832AEF-7E7F-1956-AEE9-66D2D8C5A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27"/>
          <a:stretch>
            <a:fillRect/>
          </a:stretch>
        </p:blipFill>
        <p:spPr>
          <a:xfrm>
            <a:off x="269745" y="1494851"/>
            <a:ext cx="9145016" cy="530853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6765851-8D7E-3C8D-612E-A9118BF8F0EE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48704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0C781-D14D-A928-BAEB-F6558DB8D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>
            <a:extLst>
              <a:ext uri="{FF2B5EF4-FFF2-40B4-BE49-F238E27FC236}">
                <a16:creationId xmlns:a16="http://schemas.microsoft.com/office/drawing/2014/main" id="{FF9E0778-99AB-2356-06B4-59A5F1979F9D}"/>
              </a:ext>
            </a:extLst>
          </p:cNvPr>
          <p:cNvSpPr txBox="1"/>
          <p:nvPr/>
        </p:nvSpPr>
        <p:spPr>
          <a:xfrm>
            <a:off x="1108001" y="3338408"/>
            <a:ext cx="766142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1065716" fontAlgn="base">
              <a:spcBef>
                <a:spcPct val="0"/>
              </a:spcBef>
            </a:pP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 </a:t>
            </a:r>
            <a:r>
              <a:rPr kumimoji="1" lang="ko-KR" altLang="en-US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로드맵 및 기대효과</a:t>
            </a: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kumimoji="1" lang="ko-KR" altLang="en-US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전망</a:t>
            </a: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506998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0" y="0"/>
            <a:ext cx="5457056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로드맵 및 기대효과</a:t>
            </a: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전망</a:t>
            </a: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13FA8F-F49B-CC7D-708B-03644F8F0059}"/>
              </a:ext>
            </a:extLst>
          </p:cNvPr>
          <p:cNvSpPr txBox="1"/>
          <p:nvPr/>
        </p:nvSpPr>
        <p:spPr bwMode="auto">
          <a:xfrm>
            <a:off x="579000" y="1052736"/>
            <a:ext cx="874800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(R&amp;D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과제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+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기반구축사업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로드맵 구성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9DB5941-77CB-FA13-6FAE-14D632DC4694}"/>
              </a:ext>
            </a:extLst>
          </p:cNvPr>
          <p:cNvGrpSpPr/>
          <p:nvPr/>
        </p:nvGrpSpPr>
        <p:grpSpPr>
          <a:xfrm>
            <a:off x="272480" y="1639833"/>
            <a:ext cx="9214179" cy="5073299"/>
            <a:chOff x="327171" y="1452045"/>
            <a:chExt cx="9214179" cy="5073299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D7B25880-FBEC-8EA9-C7D9-220912C036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700" b="58309"/>
            <a:stretch>
              <a:fillRect/>
            </a:stretch>
          </p:blipFill>
          <p:spPr>
            <a:xfrm>
              <a:off x="364650" y="1452045"/>
              <a:ext cx="9176700" cy="1895979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CCF4AB22-6289-EC94-DAA0-D4C2D45BF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310" b="31476"/>
            <a:stretch>
              <a:fillRect/>
            </a:stretch>
          </p:blipFill>
          <p:spPr>
            <a:xfrm>
              <a:off x="327171" y="3369078"/>
              <a:ext cx="9214179" cy="3135212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BABCA511-EEF0-7ABD-C8E2-520CE0FD9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502" b="19214"/>
            <a:stretch>
              <a:fillRect/>
            </a:stretch>
          </p:blipFill>
          <p:spPr>
            <a:xfrm>
              <a:off x="364650" y="5406786"/>
              <a:ext cx="9176700" cy="1118558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816BD67-CB49-8A22-5048-1AF95BB9A083}"/>
              </a:ext>
            </a:extLst>
          </p:cNvPr>
          <p:cNvSpPr txBox="1"/>
          <p:nvPr/>
        </p:nvSpPr>
        <p:spPr bwMode="auto">
          <a:xfrm>
            <a:off x="2792760" y="1407031"/>
            <a:ext cx="187220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오픈 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대상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7270175-6ACE-1D23-EEF3-C10224D174D3}"/>
              </a:ext>
            </a:extLst>
          </p:cNvPr>
          <p:cNvSpPr txBox="1"/>
          <p:nvPr/>
        </p:nvSpPr>
        <p:spPr bwMode="auto">
          <a:xfrm>
            <a:off x="6681192" y="1391913"/>
            <a:ext cx="187220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쉴드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KoPubWorld돋움체 Bold" panose="00000800000000000000" pitchFamily="2" charset="-127"/>
              </a:rPr>
              <a:t>대상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30BFBE-9509-7CE8-1C92-D92B25B077ED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48907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2EA05-37E8-9957-3030-6CFE1388E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6CD700C-C2DF-72E2-183C-7CE27B92B8A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6000"/>
          </a:blip>
          <a:stretch>
            <a:fillRect/>
          </a:stretch>
        </p:blipFill>
        <p:spPr>
          <a:xfrm>
            <a:off x="2942860" y="3117653"/>
            <a:ext cx="4066547" cy="168237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C1CFE02-0229-C501-B678-FF52B02A2533}"/>
              </a:ext>
            </a:extLst>
          </p:cNvPr>
          <p:cNvSpPr txBox="1"/>
          <p:nvPr/>
        </p:nvSpPr>
        <p:spPr>
          <a:xfrm>
            <a:off x="0" y="0"/>
            <a:ext cx="70412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로드맵 및 기대효과</a:t>
            </a: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전망</a:t>
            </a: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</p:txBody>
      </p:sp>
      <p:sp>
        <p:nvSpPr>
          <p:cNvPr id="145" name="사각형: 둥근 모서리 144">
            <a:extLst>
              <a:ext uri="{FF2B5EF4-FFF2-40B4-BE49-F238E27FC236}">
                <a16:creationId xmlns:a16="http://schemas.microsoft.com/office/drawing/2014/main" id="{3B1A56B8-4DF4-9517-7F9D-3CFEDE2858F8}"/>
              </a:ext>
            </a:extLst>
          </p:cNvPr>
          <p:cNvSpPr/>
          <p:nvPr/>
        </p:nvSpPr>
        <p:spPr>
          <a:xfrm>
            <a:off x="7089726" y="1340768"/>
            <a:ext cx="2591867" cy="185255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146" name="직사각형 145">
            <a:extLst>
              <a:ext uri="{FF2B5EF4-FFF2-40B4-BE49-F238E27FC236}">
                <a16:creationId xmlns:a16="http://schemas.microsoft.com/office/drawing/2014/main" id="{09243E5E-B737-4FEE-791C-8B19E9C883B7}"/>
              </a:ext>
            </a:extLst>
          </p:cNvPr>
          <p:cNvSpPr/>
          <p:nvPr/>
        </p:nvSpPr>
        <p:spPr>
          <a:xfrm>
            <a:off x="7089726" y="1467021"/>
            <a:ext cx="2598385" cy="201366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47" name="평행 사변형 146">
            <a:extLst>
              <a:ext uri="{FF2B5EF4-FFF2-40B4-BE49-F238E27FC236}">
                <a16:creationId xmlns:a16="http://schemas.microsoft.com/office/drawing/2014/main" id="{2B75BB71-FDD6-2F7E-A8B5-089EE1EF2B06}"/>
              </a:ext>
            </a:extLst>
          </p:cNvPr>
          <p:cNvSpPr/>
          <p:nvPr/>
        </p:nvSpPr>
        <p:spPr>
          <a:xfrm flipH="1">
            <a:off x="8800797" y="1467020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A456DCC4-87BB-FD07-2FC8-934DE9016501}"/>
              </a:ext>
            </a:extLst>
          </p:cNvPr>
          <p:cNvSpPr txBox="1"/>
          <p:nvPr/>
        </p:nvSpPr>
        <p:spPr bwMode="auto">
          <a:xfrm>
            <a:off x="7273973" y="1467019"/>
            <a:ext cx="1526824" cy="2013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8. </a:t>
            </a:r>
            <a:r>
              <a:rPr lang="ko-KR" altLang="en-US" sz="11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운전제어 시스템</a:t>
            </a:r>
            <a:r>
              <a:rPr lang="en-US" altLang="ko-KR" sz="11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(PLC)</a:t>
            </a:r>
            <a:endParaRPr lang="ko-KR" altLang="en-US" sz="11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19439952-F57C-CAC0-3D9A-0E860AF1D88C}"/>
              </a:ext>
            </a:extLst>
          </p:cNvPr>
          <p:cNvSpPr/>
          <p:nvPr/>
        </p:nvSpPr>
        <p:spPr>
          <a:xfrm>
            <a:off x="7254042" y="1730253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8" name="Text Box 14">
            <a:extLst>
              <a:ext uri="{FF2B5EF4-FFF2-40B4-BE49-F238E27FC236}">
                <a16:creationId xmlns:a16="http://schemas.microsoft.com/office/drawing/2014/main" id="{0BFA100A-2C8A-47B6-05B4-75C72DB549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450" y="1731118"/>
            <a:ext cx="2017070" cy="4383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latinLnBrk="1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ko-KR" altLang="en-US" sz="900" spc="-10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연속굴착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(‘22~’27),  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스마트건설사업단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(’20~’25)</a:t>
            </a:r>
          </a:p>
          <a:p>
            <a:pPr algn="just" latinLnBrk="1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1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(‘10~’15), TBM 2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(‘17~’21),</a:t>
            </a:r>
          </a:p>
          <a:p>
            <a:pPr algn="just" latinLnBrk="1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공동구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(‘15~’20), 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해저터널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(‘13~’18)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03ACCDD6-2C49-D0C4-05B3-CCCEA3476D53}"/>
              </a:ext>
            </a:extLst>
          </p:cNvPr>
          <p:cNvSpPr/>
          <p:nvPr/>
        </p:nvSpPr>
        <p:spPr>
          <a:xfrm>
            <a:off x="215304" y="1340768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25287C5F-26A7-B81F-5672-191DD70C98AF}"/>
              </a:ext>
            </a:extLst>
          </p:cNvPr>
          <p:cNvSpPr/>
          <p:nvPr/>
        </p:nvSpPr>
        <p:spPr>
          <a:xfrm>
            <a:off x="215304" y="1467021"/>
            <a:ext cx="2598385" cy="201366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1C0F733-6D64-3990-7674-DE9330809A40}"/>
              </a:ext>
            </a:extLst>
          </p:cNvPr>
          <p:cNvSpPr txBox="1"/>
          <p:nvPr/>
        </p:nvSpPr>
        <p:spPr bwMode="auto">
          <a:xfrm>
            <a:off x="431311" y="1467019"/>
            <a:ext cx="1501582" cy="201366"/>
          </a:xfrm>
          <a:prstGeom prst="rect">
            <a:avLst/>
          </a:prstGeom>
          <a:solidFill>
            <a:srgbClr val="C00000"/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 </a:t>
            </a:r>
            <a:r>
              <a:rPr lang="ko-KR" altLang="en-US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커터헤드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92C911C-0309-E354-F2A7-DA44FEF3E5D6}"/>
              </a:ext>
            </a:extLst>
          </p:cNvPr>
          <p:cNvSpPr/>
          <p:nvPr/>
        </p:nvSpPr>
        <p:spPr>
          <a:xfrm>
            <a:off x="379620" y="1730253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</a:p>
        </p:txBody>
      </p:sp>
      <p:sp>
        <p:nvSpPr>
          <p:cNvPr id="33" name="Text Box 14">
            <a:extLst>
              <a:ext uri="{FF2B5EF4-FFF2-40B4-BE49-F238E27FC236}">
                <a16:creationId xmlns:a16="http://schemas.microsoft.com/office/drawing/2014/main" id="{07C6E3CD-8996-CDF4-62D8-91CD79B4AF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619" y="1772816"/>
            <a:ext cx="1902052" cy="16805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1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(‘10~’15), TBM 2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(‘17~’21)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11A39972-CE81-666B-F613-B69B1F162254}"/>
              </a:ext>
            </a:extLst>
          </p:cNvPr>
          <p:cNvSpPr/>
          <p:nvPr/>
        </p:nvSpPr>
        <p:spPr>
          <a:xfrm>
            <a:off x="3584848" y="1340768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427532CB-7488-CBBF-6357-8B6DE9C2510B}"/>
              </a:ext>
            </a:extLst>
          </p:cNvPr>
          <p:cNvSpPr/>
          <p:nvPr/>
        </p:nvSpPr>
        <p:spPr>
          <a:xfrm>
            <a:off x="3584848" y="1467021"/>
            <a:ext cx="2598385" cy="201366"/>
          </a:xfrm>
          <a:prstGeom prst="rect">
            <a:avLst/>
          </a:prstGeom>
          <a:solidFill>
            <a:schemeClr val="accent3">
              <a:lumMod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6" name="평행 사변형 35">
            <a:extLst>
              <a:ext uri="{FF2B5EF4-FFF2-40B4-BE49-F238E27FC236}">
                <a16:creationId xmlns:a16="http://schemas.microsoft.com/office/drawing/2014/main" id="{36DF93D6-2C35-C327-FD0D-21D4EDBEAC37}"/>
              </a:ext>
            </a:extLst>
          </p:cNvPr>
          <p:cNvSpPr/>
          <p:nvPr/>
        </p:nvSpPr>
        <p:spPr>
          <a:xfrm flipH="1">
            <a:off x="5295919" y="1467020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0A5698-CA46-B77E-393D-84268558462D}"/>
              </a:ext>
            </a:extLst>
          </p:cNvPr>
          <p:cNvSpPr txBox="1"/>
          <p:nvPr/>
        </p:nvSpPr>
        <p:spPr bwMode="auto">
          <a:xfrm>
            <a:off x="3800855" y="1467019"/>
            <a:ext cx="1495064" cy="201366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 </a:t>
            </a:r>
            <a:r>
              <a:rPr lang="ko-KR" altLang="en-US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배토장치</a:t>
            </a: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DE983C04-C462-5531-19B5-9C1FCEB11FB5}"/>
              </a:ext>
            </a:extLst>
          </p:cNvPr>
          <p:cNvSpPr/>
          <p:nvPr/>
        </p:nvSpPr>
        <p:spPr>
          <a:xfrm>
            <a:off x="3749164" y="1730253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9" name="Text Box 14">
            <a:extLst>
              <a:ext uri="{FF2B5EF4-FFF2-40B4-BE49-F238E27FC236}">
                <a16:creationId xmlns:a16="http://schemas.microsoft.com/office/drawing/2014/main" id="{BB9BF633-F3BA-A897-A0A2-B7AC038F1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6163" y="1772816"/>
            <a:ext cx="1902052" cy="16805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해저터널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(’13~’18)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5F9E73CB-3687-1B8D-0ACC-F820C1DCB6E8}"/>
              </a:ext>
            </a:extLst>
          </p:cNvPr>
          <p:cNvSpPr/>
          <p:nvPr/>
        </p:nvSpPr>
        <p:spPr>
          <a:xfrm>
            <a:off x="7089726" y="5113879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E28CEB9-5A6F-D998-0AF9-476DECCA06D6}"/>
              </a:ext>
            </a:extLst>
          </p:cNvPr>
          <p:cNvSpPr/>
          <p:nvPr/>
        </p:nvSpPr>
        <p:spPr>
          <a:xfrm>
            <a:off x="7089726" y="5240132"/>
            <a:ext cx="2598385" cy="201366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2" name="평행 사변형 41">
            <a:extLst>
              <a:ext uri="{FF2B5EF4-FFF2-40B4-BE49-F238E27FC236}">
                <a16:creationId xmlns:a16="http://schemas.microsoft.com/office/drawing/2014/main" id="{54599897-4C71-2501-F512-6A61CC417289}"/>
              </a:ext>
            </a:extLst>
          </p:cNvPr>
          <p:cNvSpPr/>
          <p:nvPr/>
        </p:nvSpPr>
        <p:spPr>
          <a:xfrm flipH="1">
            <a:off x="8800797" y="5240131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40EECF6-DFBD-F53B-84AD-AF7B606C6B9C}"/>
              </a:ext>
            </a:extLst>
          </p:cNvPr>
          <p:cNvSpPr txBox="1"/>
          <p:nvPr/>
        </p:nvSpPr>
        <p:spPr bwMode="auto">
          <a:xfrm>
            <a:off x="7305733" y="5240130"/>
            <a:ext cx="1526824" cy="2013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7. </a:t>
            </a:r>
            <a:r>
              <a:rPr lang="ko-KR" altLang="en-US" sz="11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토사처리 설비</a:t>
            </a:r>
            <a:endParaRPr lang="ko-KR" altLang="en-US" sz="11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2BA6F99F-0175-2C02-F5C0-C620D35FC905}"/>
              </a:ext>
            </a:extLst>
          </p:cNvPr>
          <p:cNvSpPr/>
          <p:nvPr/>
        </p:nvSpPr>
        <p:spPr>
          <a:xfrm>
            <a:off x="7254042" y="5503364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5" name="Text Box 14">
            <a:extLst>
              <a:ext uri="{FF2B5EF4-FFF2-40B4-BE49-F238E27FC236}">
                <a16:creationId xmlns:a16="http://schemas.microsoft.com/office/drawing/2014/main" id="{EB16CDCD-2770-B865-1042-929DB9722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1041" y="5554236"/>
            <a:ext cx="1902052" cy="12581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latinLnBrk="1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ko-KR" altLang="en-US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해저터널 </a:t>
            </a:r>
            <a:r>
              <a:rPr lang="en-US" altLang="ko-KR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(’13~’18)</a:t>
            </a:r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2DA439B9-2811-9F11-C2CD-9E15CF05A17F}"/>
              </a:ext>
            </a:extLst>
          </p:cNvPr>
          <p:cNvSpPr/>
          <p:nvPr/>
        </p:nvSpPr>
        <p:spPr>
          <a:xfrm>
            <a:off x="215304" y="5113879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126CC676-2624-8746-3CA9-8C73E3E37368}"/>
              </a:ext>
            </a:extLst>
          </p:cNvPr>
          <p:cNvSpPr/>
          <p:nvPr/>
        </p:nvSpPr>
        <p:spPr>
          <a:xfrm>
            <a:off x="215304" y="5240132"/>
            <a:ext cx="2598385" cy="201366"/>
          </a:xfrm>
          <a:prstGeom prst="rect">
            <a:avLst/>
          </a:prstGeom>
          <a:solidFill>
            <a:schemeClr val="accent3">
              <a:lumMod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8" name="평행 사변형 47">
            <a:extLst>
              <a:ext uri="{FF2B5EF4-FFF2-40B4-BE49-F238E27FC236}">
                <a16:creationId xmlns:a16="http://schemas.microsoft.com/office/drawing/2014/main" id="{BDC6A01F-A1FF-40DB-875D-2CD7E38A1AD6}"/>
              </a:ext>
            </a:extLst>
          </p:cNvPr>
          <p:cNvSpPr/>
          <p:nvPr/>
        </p:nvSpPr>
        <p:spPr>
          <a:xfrm flipH="1">
            <a:off x="1926375" y="5240131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3516C2A-439A-DE3B-AD48-41623723CE8F}"/>
              </a:ext>
            </a:extLst>
          </p:cNvPr>
          <p:cNvSpPr txBox="1"/>
          <p:nvPr/>
        </p:nvSpPr>
        <p:spPr bwMode="auto">
          <a:xfrm>
            <a:off x="431311" y="5240130"/>
            <a:ext cx="1526824" cy="2013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 </a:t>
            </a:r>
            <a:r>
              <a:rPr lang="ko-KR" altLang="en-US" sz="1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추진구동계</a:t>
            </a:r>
            <a:endParaRPr lang="ko-KR" altLang="en-US" sz="11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0" name="사각형: 둥근 모서리 49">
            <a:extLst>
              <a:ext uri="{FF2B5EF4-FFF2-40B4-BE49-F238E27FC236}">
                <a16:creationId xmlns:a16="http://schemas.microsoft.com/office/drawing/2014/main" id="{7970B1D9-0B93-8DD4-037C-9A8FA9EECECF}"/>
              </a:ext>
            </a:extLst>
          </p:cNvPr>
          <p:cNvSpPr/>
          <p:nvPr/>
        </p:nvSpPr>
        <p:spPr>
          <a:xfrm>
            <a:off x="379620" y="5503364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</a:p>
        </p:txBody>
      </p:sp>
      <p:sp>
        <p:nvSpPr>
          <p:cNvPr id="51" name="Text Box 14">
            <a:extLst>
              <a:ext uri="{FF2B5EF4-FFF2-40B4-BE49-F238E27FC236}">
                <a16:creationId xmlns:a16="http://schemas.microsoft.com/office/drawing/2014/main" id="{D5543C1B-71B8-7444-8C01-5634FBD3E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619" y="5545927"/>
            <a:ext cx="1902052" cy="16805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ko-KR" altLang="en-US" sz="900" spc="-10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연속굴착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(‘22~’27),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2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(‘17~’21)</a:t>
            </a:r>
          </a:p>
        </p:txBody>
      </p:sp>
      <p:sp>
        <p:nvSpPr>
          <p:cNvPr id="52" name="사각형: 둥근 모서리 51">
            <a:extLst>
              <a:ext uri="{FF2B5EF4-FFF2-40B4-BE49-F238E27FC236}">
                <a16:creationId xmlns:a16="http://schemas.microsoft.com/office/drawing/2014/main" id="{FDA6DCFC-40A1-FF9E-8FB8-7B5B10945476}"/>
              </a:ext>
            </a:extLst>
          </p:cNvPr>
          <p:cNvSpPr/>
          <p:nvPr/>
        </p:nvSpPr>
        <p:spPr>
          <a:xfrm>
            <a:off x="4380790" y="5113879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6F50E399-8CD7-901C-DF8E-EB9840A3C358}"/>
              </a:ext>
            </a:extLst>
          </p:cNvPr>
          <p:cNvSpPr/>
          <p:nvPr/>
        </p:nvSpPr>
        <p:spPr>
          <a:xfrm>
            <a:off x="4380791" y="5240132"/>
            <a:ext cx="2598384" cy="201366"/>
          </a:xfrm>
          <a:prstGeom prst="rect">
            <a:avLst/>
          </a:prstGeom>
          <a:solidFill>
            <a:schemeClr val="accent3">
              <a:lumMod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4" name="평행 사변형 53">
            <a:extLst>
              <a:ext uri="{FF2B5EF4-FFF2-40B4-BE49-F238E27FC236}">
                <a16:creationId xmlns:a16="http://schemas.microsoft.com/office/drawing/2014/main" id="{EAED005A-85D3-98A5-3A2F-202FCD595C50}"/>
              </a:ext>
            </a:extLst>
          </p:cNvPr>
          <p:cNvSpPr/>
          <p:nvPr/>
        </p:nvSpPr>
        <p:spPr>
          <a:xfrm flipH="1">
            <a:off x="6091861" y="5240131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608B967-6961-FD2A-2118-925864133265}"/>
              </a:ext>
            </a:extLst>
          </p:cNvPr>
          <p:cNvSpPr txBox="1"/>
          <p:nvPr/>
        </p:nvSpPr>
        <p:spPr bwMode="auto">
          <a:xfrm>
            <a:off x="4596797" y="5240130"/>
            <a:ext cx="1526824" cy="2013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5. </a:t>
            </a:r>
            <a:r>
              <a:rPr lang="ko-KR" altLang="en-US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세그먼트 </a:t>
            </a:r>
            <a:r>
              <a:rPr lang="ko-KR" altLang="en-US" sz="1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이렉터</a:t>
            </a:r>
            <a:endParaRPr lang="ko-KR" altLang="en-US" sz="11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536AAAE4-D77B-3B0D-5FB4-EC2582DBE5D4}"/>
              </a:ext>
            </a:extLst>
          </p:cNvPr>
          <p:cNvSpPr/>
          <p:nvPr/>
        </p:nvSpPr>
        <p:spPr>
          <a:xfrm>
            <a:off x="4545106" y="5503364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7" name="Text Box 14">
            <a:extLst>
              <a:ext uri="{FF2B5EF4-FFF2-40B4-BE49-F238E27FC236}">
                <a16:creationId xmlns:a16="http://schemas.microsoft.com/office/drawing/2014/main" id="{7F573F4D-5664-B23C-7543-D5132E9B41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2105" y="5545927"/>
            <a:ext cx="1902052" cy="16805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ko-KR" altLang="en-US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연속굴착 </a:t>
            </a:r>
            <a:r>
              <a:rPr lang="en-US" altLang="ko-KR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(‘22~’27), TBM 2</a:t>
            </a:r>
            <a:r>
              <a:rPr lang="ko-KR" altLang="en-US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(‘17~’21)</a:t>
            </a:r>
          </a:p>
          <a:p>
            <a:pPr algn="just" latinLnBrk="1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endParaRPr lang="en-US" altLang="ko-KR" sz="900" spc="-10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8" name="사각형: 둥근 모서리 57">
            <a:extLst>
              <a:ext uri="{FF2B5EF4-FFF2-40B4-BE49-F238E27FC236}">
                <a16:creationId xmlns:a16="http://schemas.microsoft.com/office/drawing/2014/main" id="{DEA31F6A-181D-CFED-9CF5-A736C205B8AC}"/>
              </a:ext>
            </a:extLst>
          </p:cNvPr>
          <p:cNvSpPr/>
          <p:nvPr/>
        </p:nvSpPr>
        <p:spPr>
          <a:xfrm>
            <a:off x="7089726" y="3257056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8970DB8F-6B8F-A924-02BE-6721C75B8ED5}"/>
              </a:ext>
            </a:extLst>
          </p:cNvPr>
          <p:cNvSpPr/>
          <p:nvPr/>
        </p:nvSpPr>
        <p:spPr>
          <a:xfrm>
            <a:off x="7089726" y="3383309"/>
            <a:ext cx="2598385" cy="201366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0" name="평행 사변형 59">
            <a:extLst>
              <a:ext uri="{FF2B5EF4-FFF2-40B4-BE49-F238E27FC236}">
                <a16:creationId xmlns:a16="http://schemas.microsoft.com/office/drawing/2014/main" id="{3D8E8AA2-B279-9D74-D7C9-402AA904F6AE}"/>
              </a:ext>
            </a:extLst>
          </p:cNvPr>
          <p:cNvSpPr/>
          <p:nvPr/>
        </p:nvSpPr>
        <p:spPr>
          <a:xfrm flipH="1">
            <a:off x="8800797" y="3383308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4338E4A-1DC3-FC71-3DE8-5B4EA61A2E26}"/>
              </a:ext>
            </a:extLst>
          </p:cNvPr>
          <p:cNvSpPr txBox="1"/>
          <p:nvPr/>
        </p:nvSpPr>
        <p:spPr bwMode="auto">
          <a:xfrm>
            <a:off x="7305733" y="3383307"/>
            <a:ext cx="1526824" cy="20136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6. </a:t>
            </a:r>
            <a:r>
              <a:rPr lang="ko-KR" altLang="en-US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후방 설비</a:t>
            </a:r>
          </a:p>
        </p:txBody>
      </p:sp>
      <p:sp>
        <p:nvSpPr>
          <p:cNvPr id="62" name="사각형: 둥근 모서리 61">
            <a:extLst>
              <a:ext uri="{FF2B5EF4-FFF2-40B4-BE49-F238E27FC236}">
                <a16:creationId xmlns:a16="http://schemas.microsoft.com/office/drawing/2014/main" id="{096B3F28-EBF3-5939-32E3-760BBD833550}"/>
              </a:ext>
            </a:extLst>
          </p:cNvPr>
          <p:cNvSpPr/>
          <p:nvPr/>
        </p:nvSpPr>
        <p:spPr>
          <a:xfrm>
            <a:off x="7254042" y="3646541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3" name="Text Box 14">
            <a:extLst>
              <a:ext uri="{FF2B5EF4-FFF2-40B4-BE49-F238E27FC236}">
                <a16:creationId xmlns:a16="http://schemas.microsoft.com/office/drawing/2014/main" id="{D1E79C21-B2C4-B61B-B979-3163142E54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1041" y="3689104"/>
            <a:ext cx="1902052" cy="16805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en-US" altLang="ko-KR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2</a:t>
            </a:r>
            <a:r>
              <a:rPr lang="ko-KR" altLang="en-US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(‘17~’21)</a:t>
            </a:r>
          </a:p>
        </p:txBody>
      </p:sp>
      <p:sp>
        <p:nvSpPr>
          <p:cNvPr id="64" name="사각형: 둥근 모서리 63">
            <a:extLst>
              <a:ext uri="{FF2B5EF4-FFF2-40B4-BE49-F238E27FC236}">
                <a16:creationId xmlns:a16="http://schemas.microsoft.com/office/drawing/2014/main" id="{15E34E0F-2EDB-B55A-E38F-188581CC3657}"/>
              </a:ext>
            </a:extLst>
          </p:cNvPr>
          <p:cNvSpPr/>
          <p:nvPr/>
        </p:nvSpPr>
        <p:spPr>
          <a:xfrm>
            <a:off x="224407" y="3207972"/>
            <a:ext cx="2591867" cy="1699497"/>
          </a:xfrm>
          <a:prstGeom prst="roundRect">
            <a:avLst>
              <a:gd name="adj" fmla="val 9759"/>
            </a:avLst>
          </a:prstGeom>
          <a:solidFill>
            <a:schemeClr val="bg1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42420F69-7B1E-C460-0D5F-248B4E0359B1}"/>
              </a:ext>
            </a:extLst>
          </p:cNvPr>
          <p:cNvSpPr/>
          <p:nvPr/>
        </p:nvSpPr>
        <p:spPr>
          <a:xfrm>
            <a:off x="215304" y="3337507"/>
            <a:ext cx="2598385" cy="201366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6" name="평행 사변형 65">
            <a:extLst>
              <a:ext uri="{FF2B5EF4-FFF2-40B4-BE49-F238E27FC236}">
                <a16:creationId xmlns:a16="http://schemas.microsoft.com/office/drawing/2014/main" id="{676F5F96-BA2F-E534-B439-C9AB4B944054}"/>
              </a:ext>
            </a:extLst>
          </p:cNvPr>
          <p:cNvSpPr/>
          <p:nvPr/>
        </p:nvSpPr>
        <p:spPr>
          <a:xfrm flipH="1">
            <a:off x="1926375" y="3337506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E5DF12D2-0031-5640-E612-893932BB8514}"/>
              </a:ext>
            </a:extLst>
          </p:cNvPr>
          <p:cNvSpPr txBox="1"/>
          <p:nvPr/>
        </p:nvSpPr>
        <p:spPr bwMode="auto">
          <a:xfrm>
            <a:off x="431311" y="3337505"/>
            <a:ext cx="1526824" cy="20136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1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2. </a:t>
            </a:r>
            <a:r>
              <a:rPr lang="ko-KR" altLang="en-US" sz="1100" dirty="0" err="1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회전구동계</a:t>
            </a:r>
            <a:endParaRPr lang="ko-KR" altLang="en-US" sz="110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8" name="사각형: 둥근 모서리 67">
            <a:extLst>
              <a:ext uri="{FF2B5EF4-FFF2-40B4-BE49-F238E27FC236}">
                <a16:creationId xmlns:a16="http://schemas.microsoft.com/office/drawing/2014/main" id="{00E17335-1986-C09C-5F95-6B2E5492BD44}"/>
              </a:ext>
            </a:extLst>
          </p:cNvPr>
          <p:cNvSpPr/>
          <p:nvPr/>
        </p:nvSpPr>
        <p:spPr>
          <a:xfrm>
            <a:off x="379620" y="3600739"/>
            <a:ext cx="33668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기존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9" name="Text Box 14">
            <a:extLst>
              <a:ext uri="{FF2B5EF4-FFF2-40B4-BE49-F238E27FC236}">
                <a16:creationId xmlns:a16="http://schemas.microsoft.com/office/drawing/2014/main" id="{CFA26EEB-D715-DC25-6A18-753BFE4C5A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619" y="3643302"/>
            <a:ext cx="1902052" cy="16805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buClr>
                <a:schemeClr val="accent5"/>
              </a:buClr>
              <a:buSzPct val="100000"/>
              <a:defRPr/>
            </a:pP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2</a:t>
            </a:r>
            <a:r>
              <a:rPr lang="ko-KR" altLang="en-US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단계 </a:t>
            </a:r>
            <a:r>
              <a:rPr lang="en-US" altLang="ko-KR" sz="900" spc="-1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(‘17~’21)</a:t>
            </a:r>
          </a:p>
        </p:txBody>
      </p:sp>
      <p:sp>
        <p:nvSpPr>
          <p:cNvPr id="71" name="사각형: 둥근 모서리 70">
            <a:extLst>
              <a:ext uri="{FF2B5EF4-FFF2-40B4-BE49-F238E27FC236}">
                <a16:creationId xmlns:a16="http://schemas.microsoft.com/office/drawing/2014/main" id="{B4E4039B-7AC8-28D0-4E67-5B19122F29A8}"/>
              </a:ext>
            </a:extLst>
          </p:cNvPr>
          <p:cNvSpPr/>
          <p:nvPr/>
        </p:nvSpPr>
        <p:spPr>
          <a:xfrm>
            <a:off x="379620" y="2108576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2" name="사각형: 둥근 모서리 71">
            <a:extLst>
              <a:ext uri="{FF2B5EF4-FFF2-40B4-BE49-F238E27FC236}">
                <a16:creationId xmlns:a16="http://schemas.microsoft.com/office/drawing/2014/main" id="{06ACA15B-3075-726C-B352-F652C16654B7}"/>
              </a:ext>
            </a:extLst>
          </p:cNvPr>
          <p:cNvSpPr/>
          <p:nvPr/>
        </p:nvSpPr>
        <p:spPr>
          <a:xfrm>
            <a:off x="1507965" y="2108576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3" name="사각형: 둥근 모서리 72">
            <a:extLst>
              <a:ext uri="{FF2B5EF4-FFF2-40B4-BE49-F238E27FC236}">
                <a16:creationId xmlns:a16="http://schemas.microsoft.com/office/drawing/2014/main" id="{5D3836F4-B303-320E-2AFF-E15A2876E541}"/>
              </a:ext>
            </a:extLst>
          </p:cNvPr>
          <p:cNvSpPr/>
          <p:nvPr/>
        </p:nvSpPr>
        <p:spPr>
          <a:xfrm>
            <a:off x="3758745" y="2108576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4" name="사각형: 둥근 모서리 73">
            <a:extLst>
              <a:ext uri="{FF2B5EF4-FFF2-40B4-BE49-F238E27FC236}">
                <a16:creationId xmlns:a16="http://schemas.microsoft.com/office/drawing/2014/main" id="{2E4D3A16-B20C-0FBB-A5E2-30837249F1B6}"/>
              </a:ext>
            </a:extLst>
          </p:cNvPr>
          <p:cNvSpPr/>
          <p:nvPr/>
        </p:nvSpPr>
        <p:spPr>
          <a:xfrm>
            <a:off x="4887090" y="2108576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5" name="사각형: 둥근 모서리 74">
            <a:extLst>
              <a:ext uri="{FF2B5EF4-FFF2-40B4-BE49-F238E27FC236}">
                <a16:creationId xmlns:a16="http://schemas.microsoft.com/office/drawing/2014/main" id="{52A42506-AC41-5D63-1CEE-D32F0DC4AB9A}"/>
              </a:ext>
            </a:extLst>
          </p:cNvPr>
          <p:cNvSpPr/>
          <p:nvPr/>
        </p:nvSpPr>
        <p:spPr>
          <a:xfrm>
            <a:off x="379620" y="3974048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</a:p>
        </p:txBody>
      </p:sp>
      <p:sp>
        <p:nvSpPr>
          <p:cNvPr id="76" name="사각형: 둥근 모서리 75">
            <a:extLst>
              <a:ext uri="{FF2B5EF4-FFF2-40B4-BE49-F238E27FC236}">
                <a16:creationId xmlns:a16="http://schemas.microsoft.com/office/drawing/2014/main" id="{6FBF1F3E-D2BF-31D8-FA54-A712F5BC01EA}"/>
              </a:ext>
            </a:extLst>
          </p:cNvPr>
          <p:cNvSpPr/>
          <p:nvPr/>
        </p:nvSpPr>
        <p:spPr>
          <a:xfrm>
            <a:off x="1507965" y="3974048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</a:p>
        </p:txBody>
      </p:sp>
      <p:sp>
        <p:nvSpPr>
          <p:cNvPr id="77" name="사각형: 둥근 모서리 76">
            <a:extLst>
              <a:ext uri="{FF2B5EF4-FFF2-40B4-BE49-F238E27FC236}">
                <a16:creationId xmlns:a16="http://schemas.microsoft.com/office/drawing/2014/main" id="{7F682497-7DC9-FDA3-B61B-11820DFC3BA5}"/>
              </a:ext>
            </a:extLst>
          </p:cNvPr>
          <p:cNvSpPr/>
          <p:nvPr/>
        </p:nvSpPr>
        <p:spPr>
          <a:xfrm>
            <a:off x="379620" y="5894713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8" name="사각형: 둥근 모서리 77">
            <a:extLst>
              <a:ext uri="{FF2B5EF4-FFF2-40B4-BE49-F238E27FC236}">
                <a16:creationId xmlns:a16="http://schemas.microsoft.com/office/drawing/2014/main" id="{2765283A-46FA-45E1-5194-F9465BA4CF80}"/>
              </a:ext>
            </a:extLst>
          </p:cNvPr>
          <p:cNvSpPr/>
          <p:nvPr/>
        </p:nvSpPr>
        <p:spPr>
          <a:xfrm>
            <a:off x="1507965" y="5894713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79" name="사각형: 둥근 모서리 78">
            <a:extLst>
              <a:ext uri="{FF2B5EF4-FFF2-40B4-BE49-F238E27FC236}">
                <a16:creationId xmlns:a16="http://schemas.microsoft.com/office/drawing/2014/main" id="{248D20DD-18DB-41E2-89AA-69512E09D29A}"/>
              </a:ext>
            </a:extLst>
          </p:cNvPr>
          <p:cNvSpPr/>
          <p:nvPr/>
        </p:nvSpPr>
        <p:spPr>
          <a:xfrm>
            <a:off x="4554687" y="5894713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2CA24D6A-7298-8A56-08C3-F411F8DEB35C}"/>
              </a:ext>
            </a:extLst>
          </p:cNvPr>
          <p:cNvSpPr/>
          <p:nvPr/>
        </p:nvSpPr>
        <p:spPr>
          <a:xfrm>
            <a:off x="5683032" y="5894713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1" name="사각형: 둥근 모서리 80">
            <a:extLst>
              <a:ext uri="{FF2B5EF4-FFF2-40B4-BE49-F238E27FC236}">
                <a16:creationId xmlns:a16="http://schemas.microsoft.com/office/drawing/2014/main" id="{C2632380-4D05-39E0-A742-372DF047B7B2}"/>
              </a:ext>
            </a:extLst>
          </p:cNvPr>
          <p:cNvSpPr/>
          <p:nvPr/>
        </p:nvSpPr>
        <p:spPr>
          <a:xfrm>
            <a:off x="7239579" y="5894713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2" name="사각형: 둥근 모서리 81">
            <a:extLst>
              <a:ext uri="{FF2B5EF4-FFF2-40B4-BE49-F238E27FC236}">
                <a16:creationId xmlns:a16="http://schemas.microsoft.com/office/drawing/2014/main" id="{CCB20841-3C0F-E29F-3F07-0A6AE931F522}"/>
              </a:ext>
            </a:extLst>
          </p:cNvPr>
          <p:cNvSpPr/>
          <p:nvPr/>
        </p:nvSpPr>
        <p:spPr>
          <a:xfrm>
            <a:off x="8367924" y="5894713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3" name="사각형: 둥근 모서리 82">
            <a:extLst>
              <a:ext uri="{FF2B5EF4-FFF2-40B4-BE49-F238E27FC236}">
                <a16:creationId xmlns:a16="http://schemas.microsoft.com/office/drawing/2014/main" id="{C0F97724-F7A1-8A36-7751-8809557B8E95}"/>
              </a:ext>
            </a:extLst>
          </p:cNvPr>
          <p:cNvSpPr/>
          <p:nvPr/>
        </p:nvSpPr>
        <p:spPr>
          <a:xfrm>
            <a:off x="7239579" y="4019467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7" name="사각형: 둥근 모서리 86">
            <a:extLst>
              <a:ext uri="{FF2B5EF4-FFF2-40B4-BE49-F238E27FC236}">
                <a16:creationId xmlns:a16="http://schemas.microsoft.com/office/drawing/2014/main" id="{DA6C9B3E-A879-3808-02FE-EAE0666A25CC}"/>
              </a:ext>
            </a:extLst>
          </p:cNvPr>
          <p:cNvSpPr/>
          <p:nvPr/>
        </p:nvSpPr>
        <p:spPr>
          <a:xfrm>
            <a:off x="8367924" y="4019467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8" name="사각형: 둥근 모서리 87">
            <a:extLst>
              <a:ext uri="{FF2B5EF4-FFF2-40B4-BE49-F238E27FC236}">
                <a16:creationId xmlns:a16="http://schemas.microsoft.com/office/drawing/2014/main" id="{D072ACB0-1092-C7EA-9C0D-BE85DB1462D0}"/>
              </a:ext>
            </a:extLst>
          </p:cNvPr>
          <p:cNvSpPr/>
          <p:nvPr/>
        </p:nvSpPr>
        <p:spPr>
          <a:xfrm>
            <a:off x="7247199" y="2220728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</a:t>
            </a:r>
            <a:r>
              <a:rPr lang="en-US" altLang="ko-KR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800" dirty="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수준</a:t>
            </a:r>
          </a:p>
        </p:txBody>
      </p:sp>
      <p:sp>
        <p:nvSpPr>
          <p:cNvPr id="89" name="사각형: 둥근 모서리 88">
            <a:extLst>
              <a:ext uri="{FF2B5EF4-FFF2-40B4-BE49-F238E27FC236}">
                <a16:creationId xmlns:a16="http://schemas.microsoft.com/office/drawing/2014/main" id="{9CCF4343-7E46-E18C-AEEB-1F1633F752BD}"/>
              </a:ext>
            </a:extLst>
          </p:cNvPr>
          <p:cNvSpPr/>
          <p:nvPr/>
        </p:nvSpPr>
        <p:spPr>
          <a:xfrm>
            <a:off x="8375544" y="2220728"/>
            <a:ext cx="547030" cy="21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6000" tIns="45720" rIns="3600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국산화율</a:t>
            </a:r>
            <a:endParaRPr lang="ko-KR" altLang="en-US" sz="8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01" name="왼쪽 대괄호 300">
            <a:extLst>
              <a:ext uri="{FF2B5EF4-FFF2-40B4-BE49-F238E27FC236}">
                <a16:creationId xmlns:a16="http://schemas.microsoft.com/office/drawing/2014/main" id="{1EBD9333-728E-5F14-C5D9-F129EBF9966A}"/>
              </a:ext>
            </a:extLst>
          </p:cNvPr>
          <p:cNvSpPr/>
          <p:nvPr/>
        </p:nvSpPr>
        <p:spPr>
          <a:xfrm>
            <a:off x="5434120" y="3166516"/>
            <a:ext cx="1575287" cy="1744235"/>
          </a:xfrm>
          <a:prstGeom prst="leftBracket">
            <a:avLst>
              <a:gd name="adj" fmla="val 5840"/>
            </a:avLst>
          </a:prstGeom>
          <a:ln w="38100"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04" name="연결선: 꺾임 303">
            <a:extLst>
              <a:ext uri="{FF2B5EF4-FFF2-40B4-BE49-F238E27FC236}">
                <a16:creationId xmlns:a16="http://schemas.microsoft.com/office/drawing/2014/main" id="{8265FDDE-B28D-3B27-8085-9A2DD5DD9F4E}"/>
              </a:ext>
            </a:extLst>
          </p:cNvPr>
          <p:cNvCxnSpPr>
            <a:cxnSpLocks/>
            <a:stCxn id="329" idx="0"/>
            <a:endCxn id="27" idx="3"/>
          </p:cNvCxnSpPr>
          <p:nvPr/>
        </p:nvCxnSpPr>
        <p:spPr>
          <a:xfrm rot="16200000" flipV="1">
            <a:off x="2144224" y="2237170"/>
            <a:ext cx="1661617" cy="322686"/>
          </a:xfrm>
          <a:prstGeom prst="bentConnector2">
            <a:avLst/>
          </a:prstGeom>
          <a:ln w="25400">
            <a:solidFill>
              <a:srgbClr val="C00000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연결선: 꺾임 304">
            <a:extLst>
              <a:ext uri="{FF2B5EF4-FFF2-40B4-BE49-F238E27FC236}">
                <a16:creationId xmlns:a16="http://schemas.microsoft.com/office/drawing/2014/main" id="{F33C42CF-5218-330C-4EC1-EF75E7E7A9A4}"/>
              </a:ext>
            </a:extLst>
          </p:cNvPr>
          <p:cNvCxnSpPr>
            <a:cxnSpLocks/>
            <a:stCxn id="328" idx="1"/>
            <a:endCxn id="65" idx="3"/>
          </p:cNvCxnSpPr>
          <p:nvPr/>
        </p:nvCxnSpPr>
        <p:spPr>
          <a:xfrm rot="10800000">
            <a:off x="2813689" y="3438191"/>
            <a:ext cx="701084" cy="560141"/>
          </a:xfrm>
          <a:prstGeom prst="bentConnector3">
            <a:avLst>
              <a:gd name="adj1" fmla="val 50000"/>
            </a:avLst>
          </a:prstGeom>
          <a:ln w="25400">
            <a:solidFill>
              <a:srgbClr val="C00000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8" name="직사각형 327">
            <a:extLst>
              <a:ext uri="{FF2B5EF4-FFF2-40B4-BE49-F238E27FC236}">
                <a16:creationId xmlns:a16="http://schemas.microsoft.com/office/drawing/2014/main" id="{7DDF04A8-7C1A-C262-EF14-9039FAFCC270}"/>
              </a:ext>
            </a:extLst>
          </p:cNvPr>
          <p:cNvSpPr/>
          <p:nvPr/>
        </p:nvSpPr>
        <p:spPr>
          <a:xfrm>
            <a:off x="3514773" y="3670093"/>
            <a:ext cx="326381" cy="656475"/>
          </a:xfrm>
          <a:prstGeom prst="rect">
            <a:avLst/>
          </a:prstGeom>
          <a:solidFill>
            <a:srgbClr val="C00000">
              <a:alpha val="42000"/>
            </a:srgb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29" name="직사각형 328">
            <a:extLst>
              <a:ext uri="{FF2B5EF4-FFF2-40B4-BE49-F238E27FC236}">
                <a16:creationId xmlns:a16="http://schemas.microsoft.com/office/drawing/2014/main" id="{C8ED99BE-8AB4-C003-2B37-1D00A4C2E017}"/>
              </a:ext>
            </a:extLst>
          </p:cNvPr>
          <p:cNvSpPr/>
          <p:nvPr/>
        </p:nvSpPr>
        <p:spPr>
          <a:xfrm>
            <a:off x="3045515" y="3229321"/>
            <a:ext cx="181720" cy="1531883"/>
          </a:xfrm>
          <a:prstGeom prst="rect">
            <a:avLst/>
          </a:prstGeom>
          <a:solidFill>
            <a:srgbClr val="C00000">
              <a:alpha val="42000"/>
            </a:srgb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350" name="직사각형 349">
            <a:extLst>
              <a:ext uri="{FF2B5EF4-FFF2-40B4-BE49-F238E27FC236}">
                <a16:creationId xmlns:a16="http://schemas.microsoft.com/office/drawing/2014/main" id="{8351EBD7-41E0-982E-5F34-6A163C07DA61}"/>
              </a:ext>
            </a:extLst>
          </p:cNvPr>
          <p:cNvSpPr/>
          <p:nvPr/>
        </p:nvSpPr>
        <p:spPr>
          <a:xfrm>
            <a:off x="4813321" y="4203088"/>
            <a:ext cx="368122" cy="242463"/>
          </a:xfrm>
          <a:prstGeom prst="rect">
            <a:avLst/>
          </a:prstGeom>
          <a:noFill/>
          <a:ln w="25400">
            <a:solidFill>
              <a:srgbClr val="007434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cxnSp>
        <p:nvCxnSpPr>
          <p:cNvPr id="351" name="연결선: 꺾임 350">
            <a:extLst>
              <a:ext uri="{FF2B5EF4-FFF2-40B4-BE49-F238E27FC236}">
                <a16:creationId xmlns:a16="http://schemas.microsoft.com/office/drawing/2014/main" id="{0ABF2679-4FEA-1614-DC73-CAAA1C17D05E}"/>
              </a:ext>
            </a:extLst>
          </p:cNvPr>
          <p:cNvCxnSpPr>
            <a:cxnSpLocks/>
            <a:stCxn id="350" idx="2"/>
            <a:endCxn id="53" idx="1"/>
          </p:cNvCxnSpPr>
          <p:nvPr/>
        </p:nvCxnSpPr>
        <p:spPr>
          <a:xfrm rot="5400000">
            <a:off x="4241455" y="4584888"/>
            <a:ext cx="895264" cy="616591"/>
          </a:xfrm>
          <a:prstGeom prst="bentConnector4">
            <a:avLst>
              <a:gd name="adj1" fmla="val 68777"/>
              <a:gd name="adj2" fmla="val 137075"/>
            </a:avLst>
          </a:prstGeom>
          <a:ln w="25400">
            <a:solidFill>
              <a:schemeClr val="accent3">
                <a:lumMod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직사각형 363">
            <a:extLst>
              <a:ext uri="{FF2B5EF4-FFF2-40B4-BE49-F238E27FC236}">
                <a16:creationId xmlns:a16="http://schemas.microsoft.com/office/drawing/2014/main" id="{76920F43-1180-E510-0B64-8379B67644B1}"/>
              </a:ext>
            </a:extLst>
          </p:cNvPr>
          <p:cNvSpPr/>
          <p:nvPr/>
        </p:nvSpPr>
        <p:spPr>
          <a:xfrm>
            <a:off x="4808985" y="4203088"/>
            <a:ext cx="360040" cy="242463"/>
          </a:xfrm>
          <a:prstGeom prst="rect">
            <a:avLst/>
          </a:prstGeom>
          <a:solidFill>
            <a:srgbClr val="007434">
              <a:alpha val="42000"/>
            </a:srgb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cxnSp>
        <p:nvCxnSpPr>
          <p:cNvPr id="372" name="직선 화살표 연결선 371">
            <a:extLst>
              <a:ext uri="{FF2B5EF4-FFF2-40B4-BE49-F238E27FC236}">
                <a16:creationId xmlns:a16="http://schemas.microsoft.com/office/drawing/2014/main" id="{9E84311E-48E7-33BB-2CBF-9E977E7A9C16}"/>
              </a:ext>
            </a:extLst>
          </p:cNvPr>
          <p:cNvCxnSpPr/>
          <p:nvPr/>
        </p:nvCxnSpPr>
        <p:spPr>
          <a:xfrm>
            <a:off x="6526422" y="3075262"/>
            <a:ext cx="514810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3" name="직선 화살표 연결선 372">
            <a:extLst>
              <a:ext uri="{FF2B5EF4-FFF2-40B4-BE49-F238E27FC236}">
                <a16:creationId xmlns:a16="http://schemas.microsoft.com/office/drawing/2014/main" id="{7197DE0E-AF5D-B97A-BF9E-2AC9EACAD359}"/>
              </a:ext>
            </a:extLst>
          </p:cNvPr>
          <p:cNvCxnSpPr/>
          <p:nvPr/>
        </p:nvCxnSpPr>
        <p:spPr>
          <a:xfrm>
            <a:off x="6526422" y="5013176"/>
            <a:ext cx="514810" cy="0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0" name="연결선: 꺾임 389">
            <a:extLst>
              <a:ext uri="{FF2B5EF4-FFF2-40B4-BE49-F238E27FC236}">
                <a16:creationId xmlns:a16="http://schemas.microsoft.com/office/drawing/2014/main" id="{6F734137-CE49-D57E-0ABE-DD4F7607E376}"/>
              </a:ext>
            </a:extLst>
          </p:cNvPr>
          <p:cNvCxnSpPr>
            <a:cxnSpLocks/>
            <a:endCxn id="47" idx="3"/>
          </p:cNvCxnSpPr>
          <p:nvPr/>
        </p:nvCxnSpPr>
        <p:spPr>
          <a:xfrm rot="10800000" flipV="1">
            <a:off x="2813689" y="4028583"/>
            <a:ext cx="1224262" cy="1312232"/>
          </a:xfrm>
          <a:prstGeom prst="bentConnector3">
            <a:avLst>
              <a:gd name="adj1" fmla="val 31893"/>
            </a:avLst>
          </a:prstGeom>
          <a:ln w="25400">
            <a:solidFill>
              <a:schemeClr val="accent3">
                <a:lumMod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연결선: 꺾임 398">
            <a:extLst>
              <a:ext uri="{FF2B5EF4-FFF2-40B4-BE49-F238E27FC236}">
                <a16:creationId xmlns:a16="http://schemas.microsoft.com/office/drawing/2014/main" id="{771D0835-D89A-960D-D102-3791235ACCD6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4095077" y="3444509"/>
            <a:ext cx="1134584" cy="326096"/>
          </a:xfrm>
          <a:prstGeom prst="bentConnector3">
            <a:avLst>
              <a:gd name="adj1" fmla="val 50000"/>
            </a:avLst>
          </a:prstGeom>
          <a:ln w="25400">
            <a:solidFill>
              <a:schemeClr val="accent3">
                <a:lumMod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직선 연결선 1">
            <a:extLst>
              <a:ext uri="{FF2B5EF4-FFF2-40B4-BE49-F238E27FC236}">
                <a16:creationId xmlns:a16="http://schemas.microsoft.com/office/drawing/2014/main" id="{604680AF-C28D-F22E-55ED-9CB7CC993831}"/>
              </a:ext>
            </a:extLst>
          </p:cNvPr>
          <p:cNvCxnSpPr>
            <a:cxnSpLocks/>
          </p:cNvCxnSpPr>
          <p:nvPr/>
        </p:nvCxnSpPr>
        <p:spPr>
          <a:xfrm>
            <a:off x="1598023" y="2435732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6F6CEC83-C2E9-8CA4-CB6E-0CA13AE9F81B}"/>
              </a:ext>
            </a:extLst>
          </p:cNvPr>
          <p:cNvCxnSpPr>
            <a:cxnSpLocks/>
          </p:cNvCxnSpPr>
          <p:nvPr/>
        </p:nvCxnSpPr>
        <p:spPr>
          <a:xfrm>
            <a:off x="1598023" y="2872697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291AEDB1-D8EC-ED48-60A8-53DA145DB84E}"/>
              </a:ext>
            </a:extLst>
          </p:cNvPr>
          <p:cNvSpPr/>
          <p:nvPr/>
        </p:nvSpPr>
        <p:spPr>
          <a:xfrm>
            <a:off x="1736525" y="2769101"/>
            <a:ext cx="84815" cy="103596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459570D-B10D-AAB4-A0F2-9E32C7630492}"/>
              </a:ext>
            </a:extLst>
          </p:cNvPr>
          <p:cNvSpPr/>
          <p:nvPr/>
        </p:nvSpPr>
        <p:spPr>
          <a:xfrm>
            <a:off x="2130874" y="2489201"/>
            <a:ext cx="84815" cy="383496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E768CE-639F-950C-F7AE-63488BC583DB}"/>
              </a:ext>
            </a:extLst>
          </p:cNvPr>
          <p:cNvSpPr txBox="1"/>
          <p:nvPr/>
        </p:nvSpPr>
        <p:spPr bwMode="auto">
          <a:xfrm>
            <a:off x="2016959" y="238024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100%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F86A0A-8481-4393-3099-D5749AB4F823}"/>
              </a:ext>
            </a:extLst>
          </p:cNvPr>
          <p:cNvSpPr txBox="1"/>
          <p:nvPr/>
        </p:nvSpPr>
        <p:spPr bwMode="auto">
          <a:xfrm>
            <a:off x="1630105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C5869C-2D3F-2A62-CDD5-7A5EADC82153}"/>
              </a:ext>
            </a:extLst>
          </p:cNvPr>
          <p:cNvSpPr txBox="1"/>
          <p:nvPr/>
        </p:nvSpPr>
        <p:spPr bwMode="auto">
          <a:xfrm>
            <a:off x="2016959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77C098-E120-F7CD-40DF-6033AAD3ADDD}"/>
              </a:ext>
            </a:extLst>
          </p:cNvPr>
          <p:cNvSpPr txBox="1"/>
          <p:nvPr/>
        </p:nvSpPr>
        <p:spPr bwMode="auto">
          <a:xfrm>
            <a:off x="1635464" y="265772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4EF1A225-6D70-6338-31E6-339F10A3DAE8}"/>
              </a:ext>
            </a:extLst>
          </p:cNvPr>
          <p:cNvCxnSpPr>
            <a:cxnSpLocks/>
          </p:cNvCxnSpPr>
          <p:nvPr/>
        </p:nvCxnSpPr>
        <p:spPr>
          <a:xfrm>
            <a:off x="450575" y="2435732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403D47C1-62B3-10F9-5EE3-7EE7812BEA49}"/>
              </a:ext>
            </a:extLst>
          </p:cNvPr>
          <p:cNvCxnSpPr>
            <a:cxnSpLocks/>
          </p:cNvCxnSpPr>
          <p:nvPr/>
        </p:nvCxnSpPr>
        <p:spPr>
          <a:xfrm>
            <a:off x="450575" y="2872697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E666B14-4702-9A22-C608-15104D713326}"/>
              </a:ext>
            </a:extLst>
          </p:cNvPr>
          <p:cNvSpPr/>
          <p:nvPr/>
        </p:nvSpPr>
        <p:spPr>
          <a:xfrm>
            <a:off x="589077" y="2666584"/>
            <a:ext cx="84815" cy="206113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40DF853-F4D8-3A25-ACA6-7C34E3B06DBD}"/>
              </a:ext>
            </a:extLst>
          </p:cNvPr>
          <p:cNvSpPr/>
          <p:nvPr/>
        </p:nvSpPr>
        <p:spPr>
          <a:xfrm>
            <a:off x="983426" y="2540212"/>
            <a:ext cx="84815" cy="332485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232D36B-C529-FCE1-05D8-772B8FC32DFC}"/>
              </a:ext>
            </a:extLst>
          </p:cNvPr>
          <p:cNvSpPr txBox="1"/>
          <p:nvPr/>
        </p:nvSpPr>
        <p:spPr bwMode="auto">
          <a:xfrm>
            <a:off x="869511" y="243649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90%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CB5661B-CF4B-DCC9-975D-B78215416E3B}"/>
              </a:ext>
            </a:extLst>
          </p:cNvPr>
          <p:cNvSpPr txBox="1"/>
          <p:nvPr/>
        </p:nvSpPr>
        <p:spPr bwMode="auto">
          <a:xfrm>
            <a:off x="482657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FE6CF7B-0D5C-3A79-9D4A-49B08ECFC83E}"/>
              </a:ext>
            </a:extLst>
          </p:cNvPr>
          <p:cNvSpPr txBox="1"/>
          <p:nvPr/>
        </p:nvSpPr>
        <p:spPr bwMode="auto">
          <a:xfrm>
            <a:off x="869511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BBA41B4-5B3C-73C9-0735-D35B49D5BB5A}"/>
              </a:ext>
            </a:extLst>
          </p:cNvPr>
          <p:cNvSpPr txBox="1"/>
          <p:nvPr/>
        </p:nvSpPr>
        <p:spPr bwMode="auto">
          <a:xfrm>
            <a:off x="488016" y="255276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70" name="직선 연결선 69">
            <a:extLst>
              <a:ext uri="{FF2B5EF4-FFF2-40B4-BE49-F238E27FC236}">
                <a16:creationId xmlns:a16="http://schemas.microsoft.com/office/drawing/2014/main" id="{AA48022D-5E8C-AAA3-43D5-4F945A5AC6AE}"/>
              </a:ext>
            </a:extLst>
          </p:cNvPr>
          <p:cNvCxnSpPr>
            <a:cxnSpLocks/>
          </p:cNvCxnSpPr>
          <p:nvPr/>
        </p:nvCxnSpPr>
        <p:spPr>
          <a:xfrm>
            <a:off x="450575" y="4274997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>
            <a:extLst>
              <a:ext uri="{FF2B5EF4-FFF2-40B4-BE49-F238E27FC236}">
                <a16:creationId xmlns:a16="http://schemas.microsoft.com/office/drawing/2014/main" id="{6A68EEBF-7504-4698-9979-597AB21B397F}"/>
              </a:ext>
            </a:extLst>
          </p:cNvPr>
          <p:cNvCxnSpPr>
            <a:cxnSpLocks/>
          </p:cNvCxnSpPr>
          <p:nvPr/>
        </p:nvCxnSpPr>
        <p:spPr>
          <a:xfrm>
            <a:off x="450575" y="4711962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D86EFCB3-2611-EB87-684B-98A712F71ABE}"/>
              </a:ext>
            </a:extLst>
          </p:cNvPr>
          <p:cNvSpPr/>
          <p:nvPr/>
        </p:nvSpPr>
        <p:spPr>
          <a:xfrm>
            <a:off x="589077" y="4639962"/>
            <a:ext cx="84815" cy="72000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C45EE3BD-60D2-F9C0-1771-E176526BDF5C}"/>
              </a:ext>
            </a:extLst>
          </p:cNvPr>
          <p:cNvSpPr/>
          <p:nvPr/>
        </p:nvSpPr>
        <p:spPr>
          <a:xfrm>
            <a:off x="983426" y="4576156"/>
            <a:ext cx="84815" cy="135806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BE43B690-3FE6-EF3C-C156-AEACDA2624D5}"/>
              </a:ext>
            </a:extLst>
          </p:cNvPr>
          <p:cNvSpPr txBox="1"/>
          <p:nvPr/>
        </p:nvSpPr>
        <p:spPr bwMode="auto">
          <a:xfrm>
            <a:off x="869511" y="446065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30%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7C8ED632-AF8A-8843-A68C-D6ACBF59EAAD}"/>
              </a:ext>
            </a:extLst>
          </p:cNvPr>
          <p:cNvSpPr txBox="1"/>
          <p:nvPr/>
        </p:nvSpPr>
        <p:spPr bwMode="auto">
          <a:xfrm>
            <a:off x="482657" y="4771027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B2E637E-1ED2-6C23-AC9E-FC96E2CB9F2C}"/>
              </a:ext>
            </a:extLst>
          </p:cNvPr>
          <p:cNvSpPr txBox="1"/>
          <p:nvPr/>
        </p:nvSpPr>
        <p:spPr bwMode="auto">
          <a:xfrm>
            <a:off x="869511" y="4771027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86882B1-B966-87F3-73C9-92CDA63FD168}"/>
              </a:ext>
            </a:extLst>
          </p:cNvPr>
          <p:cNvSpPr txBox="1"/>
          <p:nvPr/>
        </p:nvSpPr>
        <p:spPr bwMode="auto">
          <a:xfrm>
            <a:off x="488016" y="4537968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06" name="직선 연결선 105">
            <a:extLst>
              <a:ext uri="{FF2B5EF4-FFF2-40B4-BE49-F238E27FC236}">
                <a16:creationId xmlns:a16="http://schemas.microsoft.com/office/drawing/2014/main" id="{00DDDFB9-40EF-00E7-B011-63929EE205DA}"/>
              </a:ext>
            </a:extLst>
          </p:cNvPr>
          <p:cNvCxnSpPr>
            <a:cxnSpLocks/>
          </p:cNvCxnSpPr>
          <p:nvPr/>
        </p:nvCxnSpPr>
        <p:spPr>
          <a:xfrm>
            <a:off x="1588334" y="4274997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연결선 106">
            <a:extLst>
              <a:ext uri="{FF2B5EF4-FFF2-40B4-BE49-F238E27FC236}">
                <a16:creationId xmlns:a16="http://schemas.microsoft.com/office/drawing/2014/main" id="{BA0BA9D2-5B19-9992-0C72-71CE6C395466}"/>
              </a:ext>
            </a:extLst>
          </p:cNvPr>
          <p:cNvCxnSpPr>
            <a:cxnSpLocks/>
          </p:cNvCxnSpPr>
          <p:nvPr/>
        </p:nvCxnSpPr>
        <p:spPr>
          <a:xfrm>
            <a:off x="1588334" y="4711962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직사각형 108">
            <a:extLst>
              <a:ext uri="{FF2B5EF4-FFF2-40B4-BE49-F238E27FC236}">
                <a16:creationId xmlns:a16="http://schemas.microsoft.com/office/drawing/2014/main" id="{9E1CD4BB-ED59-47CE-20C6-CB0C966938D4}"/>
              </a:ext>
            </a:extLst>
          </p:cNvPr>
          <p:cNvSpPr/>
          <p:nvPr/>
        </p:nvSpPr>
        <p:spPr>
          <a:xfrm>
            <a:off x="2121185" y="4543908"/>
            <a:ext cx="84815" cy="168054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rgbClr val="C00000"/>
              </a:solidFill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38248F0F-35E6-B5D2-3E40-A5C330ED3563}"/>
              </a:ext>
            </a:extLst>
          </p:cNvPr>
          <p:cNvSpPr txBox="1"/>
          <p:nvPr/>
        </p:nvSpPr>
        <p:spPr bwMode="auto">
          <a:xfrm>
            <a:off x="2007270" y="442809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31B5048-A2C4-2F4A-1196-991BE15A1997}"/>
              </a:ext>
            </a:extLst>
          </p:cNvPr>
          <p:cNvSpPr txBox="1"/>
          <p:nvPr/>
        </p:nvSpPr>
        <p:spPr bwMode="auto">
          <a:xfrm>
            <a:off x="1620416" y="4771027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49F80DF6-0FC6-2EB1-01A7-D46843D94B51}"/>
              </a:ext>
            </a:extLst>
          </p:cNvPr>
          <p:cNvSpPr txBox="1"/>
          <p:nvPr/>
        </p:nvSpPr>
        <p:spPr bwMode="auto">
          <a:xfrm>
            <a:off x="2007270" y="4771027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16" name="직선 연결선 115">
            <a:extLst>
              <a:ext uri="{FF2B5EF4-FFF2-40B4-BE49-F238E27FC236}">
                <a16:creationId xmlns:a16="http://schemas.microsoft.com/office/drawing/2014/main" id="{ACBF1186-95FA-2806-727D-715805B8AFA7}"/>
              </a:ext>
            </a:extLst>
          </p:cNvPr>
          <p:cNvCxnSpPr>
            <a:cxnSpLocks/>
          </p:cNvCxnSpPr>
          <p:nvPr/>
        </p:nvCxnSpPr>
        <p:spPr>
          <a:xfrm>
            <a:off x="1598023" y="6175156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직선 연결선 116">
            <a:extLst>
              <a:ext uri="{FF2B5EF4-FFF2-40B4-BE49-F238E27FC236}">
                <a16:creationId xmlns:a16="http://schemas.microsoft.com/office/drawing/2014/main" id="{FA028C43-124B-E12F-86B1-D4013D94FEAB}"/>
              </a:ext>
            </a:extLst>
          </p:cNvPr>
          <p:cNvCxnSpPr>
            <a:cxnSpLocks/>
          </p:cNvCxnSpPr>
          <p:nvPr/>
        </p:nvCxnSpPr>
        <p:spPr>
          <a:xfrm>
            <a:off x="1598023" y="6612121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직사각형 118">
            <a:extLst>
              <a:ext uri="{FF2B5EF4-FFF2-40B4-BE49-F238E27FC236}">
                <a16:creationId xmlns:a16="http://schemas.microsoft.com/office/drawing/2014/main" id="{429C9E9A-2366-A8B5-4C57-CF595EC9AD5D}"/>
              </a:ext>
            </a:extLst>
          </p:cNvPr>
          <p:cNvSpPr/>
          <p:nvPr/>
        </p:nvSpPr>
        <p:spPr>
          <a:xfrm>
            <a:off x="2130874" y="6311809"/>
            <a:ext cx="84815" cy="300312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F2654BDF-F1D7-25B6-CFD7-AB37D21BA0B7}"/>
              </a:ext>
            </a:extLst>
          </p:cNvPr>
          <p:cNvSpPr txBox="1"/>
          <p:nvPr/>
        </p:nvSpPr>
        <p:spPr bwMode="auto">
          <a:xfrm>
            <a:off x="2041571" y="6197154"/>
            <a:ext cx="267468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80%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8B4387E-129B-E665-1320-27EB1272AD40}"/>
              </a:ext>
            </a:extLst>
          </p:cNvPr>
          <p:cNvSpPr txBox="1"/>
          <p:nvPr/>
        </p:nvSpPr>
        <p:spPr bwMode="auto">
          <a:xfrm>
            <a:off x="1630105" y="6671186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CA0D81F-6A33-92A4-0E6F-29ED4D517C19}"/>
              </a:ext>
            </a:extLst>
          </p:cNvPr>
          <p:cNvSpPr txBox="1"/>
          <p:nvPr/>
        </p:nvSpPr>
        <p:spPr bwMode="auto">
          <a:xfrm>
            <a:off x="2016959" y="6671186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8C663BE8-C760-EDC5-9217-FEA963F1304C}"/>
              </a:ext>
            </a:extLst>
          </p:cNvPr>
          <p:cNvSpPr txBox="1"/>
          <p:nvPr/>
        </p:nvSpPr>
        <p:spPr bwMode="auto">
          <a:xfrm>
            <a:off x="1635463" y="630932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25" name="직선 연결선 124">
            <a:extLst>
              <a:ext uri="{FF2B5EF4-FFF2-40B4-BE49-F238E27FC236}">
                <a16:creationId xmlns:a16="http://schemas.microsoft.com/office/drawing/2014/main" id="{4644BB52-411C-BAC3-7135-F96FD0683C7B}"/>
              </a:ext>
            </a:extLst>
          </p:cNvPr>
          <p:cNvCxnSpPr>
            <a:cxnSpLocks/>
          </p:cNvCxnSpPr>
          <p:nvPr/>
        </p:nvCxnSpPr>
        <p:spPr>
          <a:xfrm>
            <a:off x="450575" y="6175156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직선 연결선 125">
            <a:extLst>
              <a:ext uri="{FF2B5EF4-FFF2-40B4-BE49-F238E27FC236}">
                <a16:creationId xmlns:a16="http://schemas.microsoft.com/office/drawing/2014/main" id="{3BAB7C90-17C7-5CC9-B35A-42D6B0042F24}"/>
              </a:ext>
            </a:extLst>
          </p:cNvPr>
          <p:cNvCxnSpPr>
            <a:cxnSpLocks/>
          </p:cNvCxnSpPr>
          <p:nvPr/>
        </p:nvCxnSpPr>
        <p:spPr>
          <a:xfrm>
            <a:off x="450575" y="6612121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직사각형 126">
            <a:extLst>
              <a:ext uri="{FF2B5EF4-FFF2-40B4-BE49-F238E27FC236}">
                <a16:creationId xmlns:a16="http://schemas.microsoft.com/office/drawing/2014/main" id="{EA53190A-3762-2B1C-1319-E80F3776A1C8}"/>
              </a:ext>
            </a:extLst>
          </p:cNvPr>
          <p:cNvSpPr/>
          <p:nvPr/>
        </p:nvSpPr>
        <p:spPr>
          <a:xfrm>
            <a:off x="589077" y="6432896"/>
            <a:ext cx="84815" cy="179225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28" name="직사각형 127">
            <a:extLst>
              <a:ext uri="{FF2B5EF4-FFF2-40B4-BE49-F238E27FC236}">
                <a16:creationId xmlns:a16="http://schemas.microsoft.com/office/drawing/2014/main" id="{38338665-AF65-BA6C-235A-FBB91BAEC59C}"/>
              </a:ext>
            </a:extLst>
          </p:cNvPr>
          <p:cNvSpPr/>
          <p:nvPr/>
        </p:nvSpPr>
        <p:spPr>
          <a:xfrm>
            <a:off x="983426" y="6342121"/>
            <a:ext cx="84815" cy="270000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4CF3240E-5591-BF2D-F669-615D7983762E}"/>
              </a:ext>
            </a:extLst>
          </p:cNvPr>
          <p:cNvSpPr txBox="1"/>
          <p:nvPr/>
        </p:nvSpPr>
        <p:spPr bwMode="auto">
          <a:xfrm>
            <a:off x="869511" y="6239376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75%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1C8C7D08-6004-235E-CD2F-82C15E150820}"/>
              </a:ext>
            </a:extLst>
          </p:cNvPr>
          <p:cNvSpPr txBox="1"/>
          <p:nvPr/>
        </p:nvSpPr>
        <p:spPr bwMode="auto">
          <a:xfrm>
            <a:off x="482657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D97481BE-5BD6-E4F3-8209-C4942D40FA56}"/>
              </a:ext>
            </a:extLst>
          </p:cNvPr>
          <p:cNvSpPr txBox="1"/>
          <p:nvPr/>
        </p:nvSpPr>
        <p:spPr bwMode="auto">
          <a:xfrm>
            <a:off x="869511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D8699FD5-3439-E579-87EB-EE756E32A8EB}"/>
              </a:ext>
            </a:extLst>
          </p:cNvPr>
          <p:cNvSpPr txBox="1"/>
          <p:nvPr/>
        </p:nvSpPr>
        <p:spPr bwMode="auto">
          <a:xfrm>
            <a:off x="488016" y="633238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34" name="직선 연결선 133">
            <a:extLst>
              <a:ext uri="{FF2B5EF4-FFF2-40B4-BE49-F238E27FC236}">
                <a16:creationId xmlns:a16="http://schemas.microsoft.com/office/drawing/2014/main" id="{6E61D34A-B73E-5152-B0D8-5912F33F31CA}"/>
              </a:ext>
            </a:extLst>
          </p:cNvPr>
          <p:cNvCxnSpPr>
            <a:cxnSpLocks/>
          </p:cNvCxnSpPr>
          <p:nvPr/>
        </p:nvCxnSpPr>
        <p:spPr>
          <a:xfrm>
            <a:off x="5005144" y="2435732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>
            <a:extLst>
              <a:ext uri="{FF2B5EF4-FFF2-40B4-BE49-F238E27FC236}">
                <a16:creationId xmlns:a16="http://schemas.microsoft.com/office/drawing/2014/main" id="{32AB5DBC-D364-5B51-5174-7535A62DDA88}"/>
              </a:ext>
            </a:extLst>
          </p:cNvPr>
          <p:cNvCxnSpPr>
            <a:cxnSpLocks/>
          </p:cNvCxnSpPr>
          <p:nvPr/>
        </p:nvCxnSpPr>
        <p:spPr>
          <a:xfrm>
            <a:off x="5005144" y="2872697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직사각형 135">
            <a:extLst>
              <a:ext uri="{FF2B5EF4-FFF2-40B4-BE49-F238E27FC236}">
                <a16:creationId xmlns:a16="http://schemas.microsoft.com/office/drawing/2014/main" id="{6AFD9205-AD49-A879-20C7-80D47EBC5F7C}"/>
              </a:ext>
            </a:extLst>
          </p:cNvPr>
          <p:cNvSpPr/>
          <p:nvPr/>
        </p:nvSpPr>
        <p:spPr>
          <a:xfrm>
            <a:off x="5143646" y="2750125"/>
            <a:ext cx="84815" cy="122572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37" name="직사각형 136">
            <a:extLst>
              <a:ext uri="{FF2B5EF4-FFF2-40B4-BE49-F238E27FC236}">
                <a16:creationId xmlns:a16="http://schemas.microsoft.com/office/drawing/2014/main" id="{3EA655B8-7B9D-E75F-F057-F4375044C176}"/>
              </a:ext>
            </a:extLst>
          </p:cNvPr>
          <p:cNvSpPr/>
          <p:nvPr/>
        </p:nvSpPr>
        <p:spPr>
          <a:xfrm>
            <a:off x="5537995" y="2489201"/>
            <a:ext cx="84815" cy="383496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4EE2AAFA-55CA-5591-776B-601654DC8E71}"/>
              </a:ext>
            </a:extLst>
          </p:cNvPr>
          <p:cNvSpPr txBox="1"/>
          <p:nvPr/>
        </p:nvSpPr>
        <p:spPr bwMode="auto">
          <a:xfrm>
            <a:off x="5424080" y="235789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100%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18D14713-1836-E5B4-464F-8103722DC13B}"/>
              </a:ext>
            </a:extLst>
          </p:cNvPr>
          <p:cNvSpPr txBox="1"/>
          <p:nvPr/>
        </p:nvSpPr>
        <p:spPr bwMode="auto">
          <a:xfrm>
            <a:off x="5037226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29730688-8D0F-8241-3DF7-F74BC408BACC}"/>
              </a:ext>
            </a:extLst>
          </p:cNvPr>
          <p:cNvSpPr txBox="1"/>
          <p:nvPr/>
        </p:nvSpPr>
        <p:spPr bwMode="auto">
          <a:xfrm>
            <a:off x="5424080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2A758442-3433-9058-E8AB-913F93A74F77}"/>
              </a:ext>
            </a:extLst>
          </p:cNvPr>
          <p:cNvSpPr txBox="1"/>
          <p:nvPr/>
        </p:nvSpPr>
        <p:spPr bwMode="auto">
          <a:xfrm>
            <a:off x="5042585" y="264937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43" name="직선 연결선 142">
            <a:extLst>
              <a:ext uri="{FF2B5EF4-FFF2-40B4-BE49-F238E27FC236}">
                <a16:creationId xmlns:a16="http://schemas.microsoft.com/office/drawing/2014/main" id="{5787022B-FC91-9C9B-116B-9617C7AA9734}"/>
              </a:ext>
            </a:extLst>
          </p:cNvPr>
          <p:cNvCxnSpPr>
            <a:cxnSpLocks/>
          </p:cNvCxnSpPr>
          <p:nvPr/>
        </p:nvCxnSpPr>
        <p:spPr>
          <a:xfrm>
            <a:off x="3857696" y="2435732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직선 연결선 143">
            <a:extLst>
              <a:ext uri="{FF2B5EF4-FFF2-40B4-BE49-F238E27FC236}">
                <a16:creationId xmlns:a16="http://schemas.microsoft.com/office/drawing/2014/main" id="{3FA6304B-2D3D-253B-556F-7AA6046A264D}"/>
              </a:ext>
            </a:extLst>
          </p:cNvPr>
          <p:cNvCxnSpPr>
            <a:cxnSpLocks/>
          </p:cNvCxnSpPr>
          <p:nvPr/>
        </p:nvCxnSpPr>
        <p:spPr>
          <a:xfrm>
            <a:off x="3857696" y="2872697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직사각형 148">
            <a:extLst>
              <a:ext uri="{FF2B5EF4-FFF2-40B4-BE49-F238E27FC236}">
                <a16:creationId xmlns:a16="http://schemas.microsoft.com/office/drawing/2014/main" id="{C090C142-1D22-6131-EF6F-550A09E96DB6}"/>
              </a:ext>
            </a:extLst>
          </p:cNvPr>
          <p:cNvSpPr/>
          <p:nvPr/>
        </p:nvSpPr>
        <p:spPr>
          <a:xfrm>
            <a:off x="3996198" y="2714331"/>
            <a:ext cx="84815" cy="158366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50" name="직사각형 149">
            <a:extLst>
              <a:ext uri="{FF2B5EF4-FFF2-40B4-BE49-F238E27FC236}">
                <a16:creationId xmlns:a16="http://schemas.microsoft.com/office/drawing/2014/main" id="{8AC1208A-1232-190F-225E-E732B6430DF9}"/>
              </a:ext>
            </a:extLst>
          </p:cNvPr>
          <p:cNvSpPr/>
          <p:nvPr/>
        </p:nvSpPr>
        <p:spPr>
          <a:xfrm>
            <a:off x="4390547" y="2656697"/>
            <a:ext cx="84815" cy="216000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042A0C91-A2EA-C4E1-A615-13CA63F093E8}"/>
              </a:ext>
            </a:extLst>
          </p:cNvPr>
          <p:cNvSpPr txBox="1"/>
          <p:nvPr/>
        </p:nvSpPr>
        <p:spPr bwMode="auto">
          <a:xfrm>
            <a:off x="4276632" y="251883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60%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C5925F12-F0AD-E1E8-6B21-6998F14E8C41}"/>
              </a:ext>
            </a:extLst>
          </p:cNvPr>
          <p:cNvSpPr txBox="1"/>
          <p:nvPr/>
        </p:nvSpPr>
        <p:spPr bwMode="auto">
          <a:xfrm>
            <a:off x="3889778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5B2BD63A-BEE8-E94E-D427-7E8F5B7C8D58}"/>
              </a:ext>
            </a:extLst>
          </p:cNvPr>
          <p:cNvSpPr txBox="1"/>
          <p:nvPr/>
        </p:nvSpPr>
        <p:spPr bwMode="auto">
          <a:xfrm>
            <a:off x="4276632" y="293176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B1E620DC-1B4C-8416-E11A-6C5BDEC21D59}"/>
              </a:ext>
            </a:extLst>
          </p:cNvPr>
          <p:cNvSpPr txBox="1"/>
          <p:nvPr/>
        </p:nvSpPr>
        <p:spPr bwMode="auto">
          <a:xfrm>
            <a:off x="3895137" y="2604179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56" name="직선 연결선 155">
            <a:extLst>
              <a:ext uri="{FF2B5EF4-FFF2-40B4-BE49-F238E27FC236}">
                <a16:creationId xmlns:a16="http://schemas.microsoft.com/office/drawing/2014/main" id="{7CAFD568-DAC4-CF05-B573-FCF17AFCB94D}"/>
              </a:ext>
            </a:extLst>
          </p:cNvPr>
          <p:cNvCxnSpPr>
            <a:cxnSpLocks/>
          </p:cNvCxnSpPr>
          <p:nvPr/>
        </p:nvCxnSpPr>
        <p:spPr>
          <a:xfrm>
            <a:off x="8462345" y="2435732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직선 연결선 156">
            <a:extLst>
              <a:ext uri="{FF2B5EF4-FFF2-40B4-BE49-F238E27FC236}">
                <a16:creationId xmlns:a16="http://schemas.microsoft.com/office/drawing/2014/main" id="{2ABDD779-F724-FA89-0B96-36A00098BCBF}"/>
              </a:ext>
            </a:extLst>
          </p:cNvPr>
          <p:cNvCxnSpPr>
            <a:cxnSpLocks/>
          </p:cNvCxnSpPr>
          <p:nvPr/>
        </p:nvCxnSpPr>
        <p:spPr>
          <a:xfrm>
            <a:off x="8462345" y="2872697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직사각형 157">
            <a:extLst>
              <a:ext uri="{FF2B5EF4-FFF2-40B4-BE49-F238E27FC236}">
                <a16:creationId xmlns:a16="http://schemas.microsoft.com/office/drawing/2014/main" id="{2937305A-8809-007E-D6AF-367DDA54ABC4}"/>
              </a:ext>
            </a:extLst>
          </p:cNvPr>
          <p:cNvSpPr/>
          <p:nvPr/>
        </p:nvSpPr>
        <p:spPr>
          <a:xfrm>
            <a:off x="8600847" y="2807977"/>
            <a:ext cx="84815" cy="64720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59" name="직사각형 158">
            <a:extLst>
              <a:ext uri="{FF2B5EF4-FFF2-40B4-BE49-F238E27FC236}">
                <a16:creationId xmlns:a16="http://schemas.microsoft.com/office/drawing/2014/main" id="{C63ADC1D-C15E-E538-B911-B3BBA88A248F}"/>
              </a:ext>
            </a:extLst>
          </p:cNvPr>
          <p:cNvSpPr/>
          <p:nvPr/>
        </p:nvSpPr>
        <p:spPr>
          <a:xfrm>
            <a:off x="8995196" y="2548697"/>
            <a:ext cx="84815" cy="324000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84CC4F4E-06D7-A55F-A3DA-867955134C18}"/>
              </a:ext>
            </a:extLst>
          </p:cNvPr>
          <p:cNvSpPr txBox="1"/>
          <p:nvPr/>
        </p:nvSpPr>
        <p:spPr bwMode="auto">
          <a:xfrm>
            <a:off x="8857470" y="2438332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100%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E38ACF8F-BD85-8799-F8E6-C66ADDD9C156}"/>
              </a:ext>
            </a:extLst>
          </p:cNvPr>
          <p:cNvSpPr txBox="1"/>
          <p:nvPr/>
        </p:nvSpPr>
        <p:spPr bwMode="auto">
          <a:xfrm>
            <a:off x="8494427" y="305018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6BC5F192-CE72-3AF8-1DE6-76E7BA991F29}"/>
              </a:ext>
            </a:extLst>
          </p:cNvPr>
          <p:cNvSpPr txBox="1"/>
          <p:nvPr/>
        </p:nvSpPr>
        <p:spPr bwMode="auto">
          <a:xfrm>
            <a:off x="8881281" y="305018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C6BF1B7E-9749-3828-5890-463028BAA494}"/>
              </a:ext>
            </a:extLst>
          </p:cNvPr>
          <p:cNvSpPr txBox="1"/>
          <p:nvPr/>
        </p:nvSpPr>
        <p:spPr bwMode="auto">
          <a:xfrm>
            <a:off x="8499786" y="270167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65" name="직선 연결선 164">
            <a:extLst>
              <a:ext uri="{FF2B5EF4-FFF2-40B4-BE49-F238E27FC236}">
                <a16:creationId xmlns:a16="http://schemas.microsoft.com/office/drawing/2014/main" id="{7C601AFB-7453-E76A-4BA7-BFC10A979B5D}"/>
              </a:ext>
            </a:extLst>
          </p:cNvPr>
          <p:cNvCxnSpPr>
            <a:cxnSpLocks/>
          </p:cNvCxnSpPr>
          <p:nvPr/>
        </p:nvCxnSpPr>
        <p:spPr>
          <a:xfrm>
            <a:off x="7314897" y="2435732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직선 연결선 165">
            <a:extLst>
              <a:ext uri="{FF2B5EF4-FFF2-40B4-BE49-F238E27FC236}">
                <a16:creationId xmlns:a16="http://schemas.microsoft.com/office/drawing/2014/main" id="{80364E3B-8030-4327-DEDF-DB3E5143395F}"/>
              </a:ext>
            </a:extLst>
          </p:cNvPr>
          <p:cNvCxnSpPr>
            <a:cxnSpLocks/>
          </p:cNvCxnSpPr>
          <p:nvPr/>
        </p:nvCxnSpPr>
        <p:spPr>
          <a:xfrm>
            <a:off x="7314897" y="2872697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직사각형 167">
            <a:extLst>
              <a:ext uri="{FF2B5EF4-FFF2-40B4-BE49-F238E27FC236}">
                <a16:creationId xmlns:a16="http://schemas.microsoft.com/office/drawing/2014/main" id="{2B693FD8-B2AC-EAA7-DF84-D1BA5DB8A291}"/>
              </a:ext>
            </a:extLst>
          </p:cNvPr>
          <p:cNvSpPr/>
          <p:nvPr/>
        </p:nvSpPr>
        <p:spPr>
          <a:xfrm>
            <a:off x="7847748" y="2548697"/>
            <a:ext cx="84815" cy="324000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ED9974CF-8187-08E5-E024-D41D7549C537}"/>
              </a:ext>
            </a:extLst>
          </p:cNvPr>
          <p:cNvSpPr txBox="1"/>
          <p:nvPr/>
        </p:nvSpPr>
        <p:spPr bwMode="auto">
          <a:xfrm>
            <a:off x="7729074" y="243810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100%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376B1719-1DF0-3542-9F15-0D63C5A7BBEE}"/>
              </a:ext>
            </a:extLst>
          </p:cNvPr>
          <p:cNvSpPr txBox="1"/>
          <p:nvPr/>
        </p:nvSpPr>
        <p:spPr bwMode="auto">
          <a:xfrm>
            <a:off x="7346979" y="305018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EFBC31CE-9BF3-3FF2-9B27-F9EFA9A5EA1F}"/>
              </a:ext>
            </a:extLst>
          </p:cNvPr>
          <p:cNvSpPr txBox="1"/>
          <p:nvPr/>
        </p:nvSpPr>
        <p:spPr bwMode="auto">
          <a:xfrm>
            <a:off x="7733833" y="305018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AA38CD62-333F-B0E4-AB1C-4980D754DCC4}"/>
              </a:ext>
            </a:extLst>
          </p:cNvPr>
          <p:cNvSpPr txBox="1"/>
          <p:nvPr/>
        </p:nvSpPr>
        <p:spPr bwMode="auto">
          <a:xfrm>
            <a:off x="7352338" y="264452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76" name="직선 연결선 175">
            <a:extLst>
              <a:ext uri="{FF2B5EF4-FFF2-40B4-BE49-F238E27FC236}">
                <a16:creationId xmlns:a16="http://schemas.microsoft.com/office/drawing/2014/main" id="{35A158BF-110E-D6EF-0F44-6C1F4941D6F0}"/>
              </a:ext>
            </a:extLst>
          </p:cNvPr>
          <p:cNvCxnSpPr>
            <a:cxnSpLocks/>
          </p:cNvCxnSpPr>
          <p:nvPr/>
        </p:nvCxnSpPr>
        <p:spPr>
          <a:xfrm>
            <a:off x="5797077" y="6175156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직선 연결선 176">
            <a:extLst>
              <a:ext uri="{FF2B5EF4-FFF2-40B4-BE49-F238E27FC236}">
                <a16:creationId xmlns:a16="http://schemas.microsoft.com/office/drawing/2014/main" id="{C9F57B80-205E-9BDF-7172-DF9C40BE92AF}"/>
              </a:ext>
            </a:extLst>
          </p:cNvPr>
          <p:cNvCxnSpPr>
            <a:cxnSpLocks/>
          </p:cNvCxnSpPr>
          <p:nvPr/>
        </p:nvCxnSpPr>
        <p:spPr>
          <a:xfrm>
            <a:off x="5797077" y="6612121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직사각형 177">
            <a:extLst>
              <a:ext uri="{FF2B5EF4-FFF2-40B4-BE49-F238E27FC236}">
                <a16:creationId xmlns:a16="http://schemas.microsoft.com/office/drawing/2014/main" id="{BA1ACD1D-6D19-00B6-32BE-37A44DC089C6}"/>
              </a:ext>
            </a:extLst>
          </p:cNvPr>
          <p:cNvSpPr/>
          <p:nvPr/>
        </p:nvSpPr>
        <p:spPr>
          <a:xfrm>
            <a:off x="5935579" y="6544042"/>
            <a:ext cx="84815" cy="68079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79" name="직사각형 178">
            <a:extLst>
              <a:ext uri="{FF2B5EF4-FFF2-40B4-BE49-F238E27FC236}">
                <a16:creationId xmlns:a16="http://schemas.microsoft.com/office/drawing/2014/main" id="{39EE4307-1F17-CDD8-C0BD-7E7E9ECF25CF}"/>
              </a:ext>
            </a:extLst>
          </p:cNvPr>
          <p:cNvSpPr/>
          <p:nvPr/>
        </p:nvSpPr>
        <p:spPr>
          <a:xfrm>
            <a:off x="6329929" y="6349981"/>
            <a:ext cx="63232" cy="262140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3B3807BD-3A53-D494-BDC2-850A643F4FBB}"/>
              </a:ext>
            </a:extLst>
          </p:cNvPr>
          <p:cNvSpPr txBox="1"/>
          <p:nvPr/>
        </p:nvSpPr>
        <p:spPr bwMode="auto">
          <a:xfrm>
            <a:off x="6240625" y="6237312"/>
            <a:ext cx="267468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E5F8542C-4CA6-EB6F-20A8-412CB762C250}"/>
              </a:ext>
            </a:extLst>
          </p:cNvPr>
          <p:cNvSpPr txBox="1"/>
          <p:nvPr/>
        </p:nvSpPr>
        <p:spPr bwMode="auto">
          <a:xfrm>
            <a:off x="5829159" y="6671186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99744E80-7233-30B0-702B-1C8BABE0D813}"/>
              </a:ext>
            </a:extLst>
          </p:cNvPr>
          <p:cNvSpPr txBox="1"/>
          <p:nvPr/>
        </p:nvSpPr>
        <p:spPr bwMode="auto">
          <a:xfrm>
            <a:off x="6216013" y="6671186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47342096-D1D3-D7F5-6C09-75CC01C60B4E}"/>
              </a:ext>
            </a:extLst>
          </p:cNvPr>
          <p:cNvSpPr txBox="1"/>
          <p:nvPr/>
        </p:nvSpPr>
        <p:spPr bwMode="auto">
          <a:xfrm>
            <a:off x="5834518" y="643708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185" name="직선 연결선 184">
            <a:extLst>
              <a:ext uri="{FF2B5EF4-FFF2-40B4-BE49-F238E27FC236}">
                <a16:creationId xmlns:a16="http://schemas.microsoft.com/office/drawing/2014/main" id="{B9336430-49F5-A4A4-66A4-78F2728D777B}"/>
              </a:ext>
            </a:extLst>
          </p:cNvPr>
          <p:cNvCxnSpPr>
            <a:cxnSpLocks/>
          </p:cNvCxnSpPr>
          <p:nvPr/>
        </p:nvCxnSpPr>
        <p:spPr>
          <a:xfrm>
            <a:off x="4649629" y="6175156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직선 연결선 185">
            <a:extLst>
              <a:ext uri="{FF2B5EF4-FFF2-40B4-BE49-F238E27FC236}">
                <a16:creationId xmlns:a16="http://schemas.microsoft.com/office/drawing/2014/main" id="{9527BD58-E942-DBC8-2FF3-A94E1BD97DB3}"/>
              </a:ext>
            </a:extLst>
          </p:cNvPr>
          <p:cNvCxnSpPr>
            <a:cxnSpLocks/>
          </p:cNvCxnSpPr>
          <p:nvPr/>
        </p:nvCxnSpPr>
        <p:spPr>
          <a:xfrm>
            <a:off x="4649629" y="6612121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직사각형 186">
            <a:extLst>
              <a:ext uri="{FF2B5EF4-FFF2-40B4-BE49-F238E27FC236}">
                <a16:creationId xmlns:a16="http://schemas.microsoft.com/office/drawing/2014/main" id="{A52BC8A9-F72F-EFA2-9665-6A47ACD84884}"/>
              </a:ext>
            </a:extLst>
          </p:cNvPr>
          <p:cNvSpPr/>
          <p:nvPr/>
        </p:nvSpPr>
        <p:spPr>
          <a:xfrm>
            <a:off x="4788131" y="6511186"/>
            <a:ext cx="84815" cy="100935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88" name="직사각형 187">
            <a:extLst>
              <a:ext uri="{FF2B5EF4-FFF2-40B4-BE49-F238E27FC236}">
                <a16:creationId xmlns:a16="http://schemas.microsoft.com/office/drawing/2014/main" id="{93233A8B-BEB0-19F8-2502-4CEEEF675200}"/>
              </a:ext>
            </a:extLst>
          </p:cNvPr>
          <p:cNvSpPr/>
          <p:nvPr/>
        </p:nvSpPr>
        <p:spPr>
          <a:xfrm>
            <a:off x="5162400" y="6424921"/>
            <a:ext cx="84815" cy="187200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89" name="TextBox 188">
            <a:extLst>
              <a:ext uri="{FF2B5EF4-FFF2-40B4-BE49-F238E27FC236}">
                <a16:creationId xmlns:a16="http://schemas.microsoft.com/office/drawing/2014/main" id="{22603342-BA94-7459-59BB-3E5335F9CB4E}"/>
              </a:ext>
            </a:extLst>
          </p:cNvPr>
          <p:cNvSpPr txBox="1"/>
          <p:nvPr/>
        </p:nvSpPr>
        <p:spPr bwMode="auto">
          <a:xfrm>
            <a:off x="5068565" y="629327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60%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90" name="TextBox 189">
            <a:extLst>
              <a:ext uri="{FF2B5EF4-FFF2-40B4-BE49-F238E27FC236}">
                <a16:creationId xmlns:a16="http://schemas.microsoft.com/office/drawing/2014/main" id="{219D1936-70A0-6E39-90A3-6D9316264F97}"/>
              </a:ext>
            </a:extLst>
          </p:cNvPr>
          <p:cNvSpPr txBox="1"/>
          <p:nvPr/>
        </p:nvSpPr>
        <p:spPr bwMode="auto">
          <a:xfrm>
            <a:off x="4681711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605576E2-28D7-7C0D-169E-2490759474CD}"/>
              </a:ext>
            </a:extLst>
          </p:cNvPr>
          <p:cNvSpPr txBox="1"/>
          <p:nvPr/>
        </p:nvSpPr>
        <p:spPr bwMode="auto">
          <a:xfrm>
            <a:off x="5068565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B369C6BE-71ED-7296-3BE0-3D235D30BC4E}"/>
              </a:ext>
            </a:extLst>
          </p:cNvPr>
          <p:cNvSpPr txBox="1"/>
          <p:nvPr/>
        </p:nvSpPr>
        <p:spPr bwMode="auto">
          <a:xfrm>
            <a:off x="4687070" y="641800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258" name="직선 연결선 257">
            <a:extLst>
              <a:ext uri="{FF2B5EF4-FFF2-40B4-BE49-F238E27FC236}">
                <a16:creationId xmlns:a16="http://schemas.microsoft.com/office/drawing/2014/main" id="{297D8718-E82C-1ABE-6044-944CF2AD7534}"/>
              </a:ext>
            </a:extLst>
          </p:cNvPr>
          <p:cNvCxnSpPr>
            <a:cxnSpLocks/>
          </p:cNvCxnSpPr>
          <p:nvPr/>
        </p:nvCxnSpPr>
        <p:spPr>
          <a:xfrm>
            <a:off x="8462345" y="4274997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직선 연결선 258">
            <a:extLst>
              <a:ext uri="{FF2B5EF4-FFF2-40B4-BE49-F238E27FC236}">
                <a16:creationId xmlns:a16="http://schemas.microsoft.com/office/drawing/2014/main" id="{9F73CCC8-F5DD-97E5-5C86-1C84863D4265}"/>
              </a:ext>
            </a:extLst>
          </p:cNvPr>
          <p:cNvCxnSpPr>
            <a:cxnSpLocks/>
          </p:cNvCxnSpPr>
          <p:nvPr/>
        </p:nvCxnSpPr>
        <p:spPr>
          <a:xfrm>
            <a:off x="8462345" y="4711962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0" name="직사각형 259">
            <a:extLst>
              <a:ext uri="{FF2B5EF4-FFF2-40B4-BE49-F238E27FC236}">
                <a16:creationId xmlns:a16="http://schemas.microsoft.com/office/drawing/2014/main" id="{CBB2C27A-FF8A-75C1-F832-6CC54FEDBD93}"/>
              </a:ext>
            </a:extLst>
          </p:cNvPr>
          <p:cNvSpPr/>
          <p:nvPr/>
        </p:nvSpPr>
        <p:spPr>
          <a:xfrm>
            <a:off x="8600847" y="4604101"/>
            <a:ext cx="84815" cy="107861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61" name="직사각형 260">
            <a:extLst>
              <a:ext uri="{FF2B5EF4-FFF2-40B4-BE49-F238E27FC236}">
                <a16:creationId xmlns:a16="http://schemas.microsoft.com/office/drawing/2014/main" id="{E8B344EF-D0ED-4B28-07E0-618652D427C6}"/>
              </a:ext>
            </a:extLst>
          </p:cNvPr>
          <p:cNvSpPr/>
          <p:nvPr/>
        </p:nvSpPr>
        <p:spPr>
          <a:xfrm>
            <a:off x="8995197" y="4462943"/>
            <a:ext cx="73302" cy="249019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62" name="TextBox 261">
            <a:extLst>
              <a:ext uri="{FF2B5EF4-FFF2-40B4-BE49-F238E27FC236}">
                <a16:creationId xmlns:a16="http://schemas.microsoft.com/office/drawing/2014/main" id="{496A54B2-C1D2-FE25-166B-3E94B2CB4C6B}"/>
              </a:ext>
            </a:extLst>
          </p:cNvPr>
          <p:cNvSpPr txBox="1"/>
          <p:nvPr/>
        </p:nvSpPr>
        <p:spPr bwMode="auto">
          <a:xfrm>
            <a:off x="8881281" y="436510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80%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63" name="TextBox 262">
            <a:extLst>
              <a:ext uri="{FF2B5EF4-FFF2-40B4-BE49-F238E27FC236}">
                <a16:creationId xmlns:a16="http://schemas.microsoft.com/office/drawing/2014/main" id="{13A6BABC-E126-C3DD-9211-05ECEAB4CD49}"/>
              </a:ext>
            </a:extLst>
          </p:cNvPr>
          <p:cNvSpPr txBox="1"/>
          <p:nvPr/>
        </p:nvSpPr>
        <p:spPr bwMode="auto">
          <a:xfrm>
            <a:off x="8494427" y="482389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AA92FD32-BB36-3001-EE7C-B3883B7C86DB}"/>
              </a:ext>
            </a:extLst>
          </p:cNvPr>
          <p:cNvSpPr txBox="1"/>
          <p:nvPr/>
        </p:nvSpPr>
        <p:spPr bwMode="auto">
          <a:xfrm>
            <a:off x="8881281" y="482389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B6E5E73A-51B0-6348-0E65-45400B8EB025}"/>
              </a:ext>
            </a:extLst>
          </p:cNvPr>
          <p:cNvSpPr txBox="1"/>
          <p:nvPr/>
        </p:nvSpPr>
        <p:spPr bwMode="auto">
          <a:xfrm>
            <a:off x="8499786" y="449998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25%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267" name="직선 연결선 266">
            <a:extLst>
              <a:ext uri="{FF2B5EF4-FFF2-40B4-BE49-F238E27FC236}">
                <a16:creationId xmlns:a16="http://schemas.microsoft.com/office/drawing/2014/main" id="{31CD6BDB-BF84-E173-FF00-E96C884B2B3E}"/>
              </a:ext>
            </a:extLst>
          </p:cNvPr>
          <p:cNvCxnSpPr>
            <a:cxnSpLocks/>
          </p:cNvCxnSpPr>
          <p:nvPr/>
        </p:nvCxnSpPr>
        <p:spPr>
          <a:xfrm>
            <a:off x="7314897" y="4274997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직선 연결선 267">
            <a:extLst>
              <a:ext uri="{FF2B5EF4-FFF2-40B4-BE49-F238E27FC236}">
                <a16:creationId xmlns:a16="http://schemas.microsoft.com/office/drawing/2014/main" id="{231552DE-835D-4E30-D19D-423E08D8AC20}"/>
              </a:ext>
            </a:extLst>
          </p:cNvPr>
          <p:cNvCxnSpPr>
            <a:cxnSpLocks/>
          </p:cNvCxnSpPr>
          <p:nvPr/>
        </p:nvCxnSpPr>
        <p:spPr>
          <a:xfrm>
            <a:off x="7314897" y="4711962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직사각형 268">
            <a:extLst>
              <a:ext uri="{FF2B5EF4-FFF2-40B4-BE49-F238E27FC236}">
                <a16:creationId xmlns:a16="http://schemas.microsoft.com/office/drawing/2014/main" id="{8B143E93-C583-9DF6-5C2C-64B6A264AA50}"/>
              </a:ext>
            </a:extLst>
          </p:cNvPr>
          <p:cNvSpPr/>
          <p:nvPr/>
        </p:nvSpPr>
        <p:spPr>
          <a:xfrm>
            <a:off x="7453399" y="4589562"/>
            <a:ext cx="84815" cy="122400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70" name="직사각형 269">
            <a:extLst>
              <a:ext uri="{FF2B5EF4-FFF2-40B4-BE49-F238E27FC236}">
                <a16:creationId xmlns:a16="http://schemas.microsoft.com/office/drawing/2014/main" id="{B920C953-5DAA-A258-FEFE-AF010E24EF29}"/>
              </a:ext>
            </a:extLst>
          </p:cNvPr>
          <p:cNvSpPr/>
          <p:nvPr/>
        </p:nvSpPr>
        <p:spPr>
          <a:xfrm>
            <a:off x="7847748" y="4485162"/>
            <a:ext cx="84815" cy="226800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71" name="TextBox 270">
            <a:extLst>
              <a:ext uri="{FF2B5EF4-FFF2-40B4-BE49-F238E27FC236}">
                <a16:creationId xmlns:a16="http://schemas.microsoft.com/office/drawing/2014/main" id="{CCF268F4-0407-DC81-CDAE-A4AFCF97223D}"/>
              </a:ext>
            </a:extLst>
          </p:cNvPr>
          <p:cNvSpPr txBox="1"/>
          <p:nvPr/>
        </p:nvSpPr>
        <p:spPr bwMode="auto">
          <a:xfrm>
            <a:off x="7733833" y="436780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62.5%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72" name="TextBox 271">
            <a:extLst>
              <a:ext uri="{FF2B5EF4-FFF2-40B4-BE49-F238E27FC236}">
                <a16:creationId xmlns:a16="http://schemas.microsoft.com/office/drawing/2014/main" id="{F10BFCBD-3345-6590-74B5-C54C017F4E2B}"/>
              </a:ext>
            </a:extLst>
          </p:cNvPr>
          <p:cNvSpPr txBox="1"/>
          <p:nvPr/>
        </p:nvSpPr>
        <p:spPr bwMode="auto">
          <a:xfrm>
            <a:off x="7346979" y="482389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73" name="TextBox 272">
            <a:extLst>
              <a:ext uri="{FF2B5EF4-FFF2-40B4-BE49-F238E27FC236}">
                <a16:creationId xmlns:a16="http://schemas.microsoft.com/office/drawing/2014/main" id="{7D1C44F8-80AA-18BF-1890-E6CAC49F5AFB}"/>
              </a:ext>
            </a:extLst>
          </p:cNvPr>
          <p:cNvSpPr txBox="1"/>
          <p:nvPr/>
        </p:nvSpPr>
        <p:spPr bwMode="auto">
          <a:xfrm>
            <a:off x="7733833" y="4823894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74" name="TextBox 273">
            <a:extLst>
              <a:ext uri="{FF2B5EF4-FFF2-40B4-BE49-F238E27FC236}">
                <a16:creationId xmlns:a16="http://schemas.microsoft.com/office/drawing/2014/main" id="{BAE01CEE-F24F-503D-DDDA-4327873A71BE}"/>
              </a:ext>
            </a:extLst>
          </p:cNvPr>
          <p:cNvSpPr txBox="1"/>
          <p:nvPr/>
        </p:nvSpPr>
        <p:spPr bwMode="auto">
          <a:xfrm>
            <a:off x="7352338" y="4481777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276" name="직선 연결선 275">
            <a:extLst>
              <a:ext uri="{FF2B5EF4-FFF2-40B4-BE49-F238E27FC236}">
                <a16:creationId xmlns:a16="http://schemas.microsoft.com/office/drawing/2014/main" id="{94F62652-1778-F415-BABC-A8D8128B68A2}"/>
              </a:ext>
            </a:extLst>
          </p:cNvPr>
          <p:cNvCxnSpPr>
            <a:cxnSpLocks/>
          </p:cNvCxnSpPr>
          <p:nvPr/>
        </p:nvCxnSpPr>
        <p:spPr>
          <a:xfrm>
            <a:off x="8462345" y="6175156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직선 연결선 276">
            <a:extLst>
              <a:ext uri="{FF2B5EF4-FFF2-40B4-BE49-F238E27FC236}">
                <a16:creationId xmlns:a16="http://schemas.microsoft.com/office/drawing/2014/main" id="{CBD54CDB-BFF6-14A6-2BC2-5AE26FE74393}"/>
              </a:ext>
            </a:extLst>
          </p:cNvPr>
          <p:cNvCxnSpPr>
            <a:cxnSpLocks/>
          </p:cNvCxnSpPr>
          <p:nvPr/>
        </p:nvCxnSpPr>
        <p:spPr>
          <a:xfrm>
            <a:off x="8462345" y="6612121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직사각형 277">
            <a:extLst>
              <a:ext uri="{FF2B5EF4-FFF2-40B4-BE49-F238E27FC236}">
                <a16:creationId xmlns:a16="http://schemas.microsoft.com/office/drawing/2014/main" id="{37169FC1-DCA2-53E2-3141-40768C85797A}"/>
              </a:ext>
            </a:extLst>
          </p:cNvPr>
          <p:cNvSpPr/>
          <p:nvPr/>
        </p:nvSpPr>
        <p:spPr>
          <a:xfrm>
            <a:off x="8600847" y="6435371"/>
            <a:ext cx="84815" cy="176750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79" name="직사각형 278">
            <a:extLst>
              <a:ext uri="{FF2B5EF4-FFF2-40B4-BE49-F238E27FC236}">
                <a16:creationId xmlns:a16="http://schemas.microsoft.com/office/drawing/2014/main" id="{06948BEF-3FD9-90AE-FB60-5AE442673413}"/>
              </a:ext>
            </a:extLst>
          </p:cNvPr>
          <p:cNvSpPr/>
          <p:nvPr/>
        </p:nvSpPr>
        <p:spPr>
          <a:xfrm>
            <a:off x="8995196" y="6252121"/>
            <a:ext cx="84815" cy="360000"/>
          </a:xfrm>
          <a:prstGeom prst="rect">
            <a:avLst/>
          </a:prstGeom>
          <a:solidFill>
            <a:srgbClr val="C00000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80" name="TextBox 279">
            <a:extLst>
              <a:ext uri="{FF2B5EF4-FFF2-40B4-BE49-F238E27FC236}">
                <a16:creationId xmlns:a16="http://schemas.microsoft.com/office/drawing/2014/main" id="{F97D3493-BC7B-4D67-9BC7-A402C5A9CE22}"/>
              </a:ext>
            </a:extLst>
          </p:cNvPr>
          <p:cNvSpPr txBox="1"/>
          <p:nvPr/>
        </p:nvSpPr>
        <p:spPr bwMode="auto">
          <a:xfrm>
            <a:off x="8881281" y="614002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100%</a:t>
            </a:r>
            <a:endParaRPr lang="ko-KR" altLang="en-US" sz="800" dirty="0">
              <a:solidFill>
                <a:srgbClr val="C00000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81" name="TextBox 280">
            <a:extLst>
              <a:ext uri="{FF2B5EF4-FFF2-40B4-BE49-F238E27FC236}">
                <a16:creationId xmlns:a16="http://schemas.microsoft.com/office/drawing/2014/main" id="{32601783-8730-7658-F599-748722B73B81}"/>
              </a:ext>
            </a:extLst>
          </p:cNvPr>
          <p:cNvSpPr txBox="1"/>
          <p:nvPr/>
        </p:nvSpPr>
        <p:spPr bwMode="auto">
          <a:xfrm>
            <a:off x="8494427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82" name="TextBox 281">
            <a:extLst>
              <a:ext uri="{FF2B5EF4-FFF2-40B4-BE49-F238E27FC236}">
                <a16:creationId xmlns:a16="http://schemas.microsoft.com/office/drawing/2014/main" id="{C949E774-C139-D8E9-7179-452A437EEB35}"/>
              </a:ext>
            </a:extLst>
          </p:cNvPr>
          <p:cNvSpPr txBox="1"/>
          <p:nvPr/>
        </p:nvSpPr>
        <p:spPr bwMode="auto">
          <a:xfrm>
            <a:off x="8881281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83" name="TextBox 282">
            <a:extLst>
              <a:ext uri="{FF2B5EF4-FFF2-40B4-BE49-F238E27FC236}">
                <a16:creationId xmlns:a16="http://schemas.microsoft.com/office/drawing/2014/main" id="{C87DD08B-D3B4-8A9E-1A6F-3DF2F3CB1DCA}"/>
              </a:ext>
            </a:extLst>
          </p:cNvPr>
          <p:cNvSpPr txBox="1"/>
          <p:nvPr/>
        </p:nvSpPr>
        <p:spPr bwMode="auto">
          <a:xfrm>
            <a:off x="8499786" y="6342141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cxnSp>
        <p:nvCxnSpPr>
          <p:cNvPr id="285" name="직선 연결선 284">
            <a:extLst>
              <a:ext uri="{FF2B5EF4-FFF2-40B4-BE49-F238E27FC236}">
                <a16:creationId xmlns:a16="http://schemas.microsoft.com/office/drawing/2014/main" id="{6F973197-3F21-774C-04EA-27D30BA8B560}"/>
              </a:ext>
            </a:extLst>
          </p:cNvPr>
          <p:cNvCxnSpPr>
            <a:cxnSpLocks/>
          </p:cNvCxnSpPr>
          <p:nvPr/>
        </p:nvCxnSpPr>
        <p:spPr>
          <a:xfrm>
            <a:off x="7314897" y="6175156"/>
            <a:ext cx="0" cy="436965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직선 연결선 285">
            <a:extLst>
              <a:ext uri="{FF2B5EF4-FFF2-40B4-BE49-F238E27FC236}">
                <a16:creationId xmlns:a16="http://schemas.microsoft.com/office/drawing/2014/main" id="{09AC23D7-9D80-07AA-FF00-E9F35F7BB3D6}"/>
              </a:ext>
            </a:extLst>
          </p:cNvPr>
          <p:cNvCxnSpPr>
            <a:cxnSpLocks/>
          </p:cNvCxnSpPr>
          <p:nvPr/>
        </p:nvCxnSpPr>
        <p:spPr>
          <a:xfrm>
            <a:off x="7314897" y="6612121"/>
            <a:ext cx="759275" cy="0"/>
          </a:xfrm>
          <a:prstGeom prst="line">
            <a:avLst/>
          </a:prstGeom>
          <a:ln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직사각형 286">
            <a:extLst>
              <a:ext uri="{FF2B5EF4-FFF2-40B4-BE49-F238E27FC236}">
                <a16:creationId xmlns:a16="http://schemas.microsoft.com/office/drawing/2014/main" id="{1DBF0DE6-6B1E-A73E-6CFC-DD20BB84A56E}"/>
              </a:ext>
            </a:extLst>
          </p:cNvPr>
          <p:cNvSpPr/>
          <p:nvPr/>
        </p:nvSpPr>
        <p:spPr>
          <a:xfrm>
            <a:off x="7453399" y="6439177"/>
            <a:ext cx="84815" cy="172944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88" name="직사각형 287">
            <a:extLst>
              <a:ext uri="{FF2B5EF4-FFF2-40B4-BE49-F238E27FC236}">
                <a16:creationId xmlns:a16="http://schemas.microsoft.com/office/drawing/2014/main" id="{A2193798-82D9-2DDA-7A28-B13F2C9A28CB}"/>
              </a:ext>
            </a:extLst>
          </p:cNvPr>
          <p:cNvSpPr/>
          <p:nvPr/>
        </p:nvSpPr>
        <p:spPr>
          <a:xfrm>
            <a:off x="7847748" y="6338521"/>
            <a:ext cx="84815" cy="273600"/>
          </a:xfrm>
          <a:prstGeom prst="rect">
            <a:avLst/>
          </a:prstGeom>
          <a:solidFill>
            <a:srgbClr val="1F4279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89" name="TextBox 288">
            <a:extLst>
              <a:ext uri="{FF2B5EF4-FFF2-40B4-BE49-F238E27FC236}">
                <a16:creationId xmlns:a16="http://schemas.microsoft.com/office/drawing/2014/main" id="{4248A400-E804-A6A0-4837-E5B810CA863D}"/>
              </a:ext>
            </a:extLst>
          </p:cNvPr>
          <p:cNvSpPr txBox="1"/>
          <p:nvPr/>
        </p:nvSpPr>
        <p:spPr bwMode="auto">
          <a:xfrm>
            <a:off x="7724740" y="6235685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solidFill>
                  <a:schemeClr val="tx2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75%</a:t>
            </a:r>
            <a:endParaRPr lang="ko-KR" altLang="en-US" sz="800" dirty="0">
              <a:solidFill>
                <a:schemeClr val="tx2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90" name="TextBox 289">
            <a:extLst>
              <a:ext uri="{FF2B5EF4-FFF2-40B4-BE49-F238E27FC236}">
                <a16:creationId xmlns:a16="http://schemas.microsoft.com/office/drawing/2014/main" id="{4E22DC22-D3ED-1083-A9D0-8EFDDEDD882F}"/>
              </a:ext>
            </a:extLst>
          </p:cNvPr>
          <p:cNvSpPr txBox="1"/>
          <p:nvPr/>
        </p:nvSpPr>
        <p:spPr bwMode="auto">
          <a:xfrm>
            <a:off x="7346979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[As-is]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1517753D-4B10-65AD-1DE8-C608E51EB102}"/>
              </a:ext>
            </a:extLst>
          </p:cNvPr>
          <p:cNvSpPr txBox="1"/>
          <p:nvPr/>
        </p:nvSpPr>
        <p:spPr bwMode="auto">
          <a:xfrm>
            <a:off x="7733833" y="6681650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7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[To-be]</a:t>
            </a:r>
            <a:endParaRPr lang="ko-KR" altLang="en-US" sz="7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92" name="TextBox 291">
            <a:extLst>
              <a:ext uri="{FF2B5EF4-FFF2-40B4-BE49-F238E27FC236}">
                <a16:creationId xmlns:a16="http://schemas.microsoft.com/office/drawing/2014/main" id="{51109488-5566-6D6C-F03C-CD6A4D384D5D}"/>
              </a:ext>
            </a:extLst>
          </p:cNvPr>
          <p:cNvSpPr txBox="1"/>
          <p:nvPr/>
        </p:nvSpPr>
        <p:spPr bwMode="auto">
          <a:xfrm>
            <a:off x="7352338" y="6338416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4C0CC13-D933-2C47-90B1-87287DD1516D}"/>
              </a:ext>
            </a:extLst>
          </p:cNvPr>
          <p:cNvSpPr/>
          <p:nvPr/>
        </p:nvSpPr>
        <p:spPr>
          <a:xfrm>
            <a:off x="7459250" y="2750125"/>
            <a:ext cx="84815" cy="122572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8" name="평행 사변형 27">
            <a:extLst>
              <a:ext uri="{FF2B5EF4-FFF2-40B4-BE49-F238E27FC236}">
                <a16:creationId xmlns:a16="http://schemas.microsoft.com/office/drawing/2014/main" id="{D0880E44-E67A-518F-30D8-89BBFC6A225B}"/>
              </a:ext>
            </a:extLst>
          </p:cNvPr>
          <p:cNvSpPr/>
          <p:nvPr/>
        </p:nvSpPr>
        <p:spPr>
          <a:xfrm flipH="1">
            <a:off x="1926375" y="1467020"/>
            <a:ext cx="372504" cy="201366"/>
          </a:xfrm>
          <a:prstGeom prst="parallelogram">
            <a:avLst>
              <a:gd name="adj" fmla="val 91747"/>
            </a:avLst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223" name="직사각형 222">
            <a:extLst>
              <a:ext uri="{FF2B5EF4-FFF2-40B4-BE49-F238E27FC236}">
                <a16:creationId xmlns:a16="http://schemas.microsoft.com/office/drawing/2014/main" id="{42384C9A-AA07-4563-86A2-2E1C06DDF9B7}"/>
              </a:ext>
            </a:extLst>
          </p:cNvPr>
          <p:cNvSpPr/>
          <p:nvPr/>
        </p:nvSpPr>
        <p:spPr>
          <a:xfrm>
            <a:off x="1741693" y="4639962"/>
            <a:ext cx="84815" cy="72000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59612E0A-A4C3-4233-8037-ECD585885E00}"/>
              </a:ext>
            </a:extLst>
          </p:cNvPr>
          <p:cNvSpPr txBox="1"/>
          <p:nvPr/>
        </p:nvSpPr>
        <p:spPr bwMode="auto">
          <a:xfrm>
            <a:off x="1640632" y="4525529"/>
            <a:ext cx="312645" cy="9078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8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20%</a:t>
            </a:r>
            <a:endParaRPr lang="ko-KR" altLang="en-US" sz="8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225" name="직사각형 224">
            <a:extLst>
              <a:ext uri="{FF2B5EF4-FFF2-40B4-BE49-F238E27FC236}">
                <a16:creationId xmlns:a16="http://schemas.microsoft.com/office/drawing/2014/main" id="{973144A7-566D-44AD-9704-9C0C9593A06C}"/>
              </a:ext>
            </a:extLst>
          </p:cNvPr>
          <p:cNvSpPr/>
          <p:nvPr/>
        </p:nvSpPr>
        <p:spPr>
          <a:xfrm>
            <a:off x="1733741" y="6433737"/>
            <a:ext cx="107677" cy="178384"/>
          </a:xfrm>
          <a:prstGeom prst="rect">
            <a:avLst/>
          </a:prstGeom>
          <a:solidFill>
            <a:srgbClr val="9AA3AF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800" dirty="0" err="1">
              <a:solidFill>
                <a:schemeClr val="tx1"/>
              </a:solidFill>
            </a:endParaRPr>
          </a:p>
        </p:txBody>
      </p:sp>
      <p:sp>
        <p:nvSpPr>
          <p:cNvPr id="13" name="슬라이드 번호 개체 틀 12">
            <a:extLst>
              <a:ext uri="{FF2B5EF4-FFF2-40B4-BE49-F238E27FC236}">
                <a16:creationId xmlns:a16="http://schemas.microsoft.com/office/drawing/2014/main" id="{F3A5BA9B-4776-879E-61CF-622C4797F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20103" y="6606000"/>
            <a:ext cx="64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30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3CA58D-746B-C10A-6751-EB2519E490D6}"/>
              </a:ext>
            </a:extLst>
          </p:cNvPr>
          <p:cNvSpPr txBox="1"/>
          <p:nvPr/>
        </p:nvSpPr>
        <p:spPr bwMode="auto">
          <a:xfrm>
            <a:off x="488504" y="1002303"/>
            <a:ext cx="4108293" cy="2989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TBM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부품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모듈별 기술자립 전망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&gt;70~80%</a:t>
            </a:r>
            <a:endParaRPr lang="ko-KR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349845-CB5B-EE8C-B6BA-4947122557CA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249554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83913-DC01-4919-B327-4F719451D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D0059FC5-B58A-4F7F-D7F4-8CC96C29F348}"/>
              </a:ext>
            </a:extLst>
          </p:cNvPr>
          <p:cNvSpPr txBox="1"/>
          <p:nvPr/>
        </p:nvSpPr>
        <p:spPr>
          <a:xfrm>
            <a:off x="0" y="0"/>
            <a:ext cx="7905327" cy="980727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로드맵 및 기대효과</a:t>
            </a: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전망</a:t>
            </a: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DBC5D467-0467-EF97-3C15-E80C1C63B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F738E9B-EC80-A94C-A0D8-76C8AA9C4C89}"/>
              </a:ext>
            </a:extLst>
          </p:cNvPr>
          <p:cNvSpPr txBox="1"/>
          <p:nvPr/>
        </p:nvSpPr>
        <p:spPr bwMode="auto">
          <a:xfrm>
            <a:off x="559107" y="1143628"/>
            <a:ext cx="1791903" cy="21413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과학기술적 기대효과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80F7179-6833-8D37-97F6-D2E12A143154}"/>
              </a:ext>
            </a:extLst>
          </p:cNvPr>
          <p:cNvSpPr txBox="1"/>
          <p:nvPr/>
        </p:nvSpPr>
        <p:spPr bwMode="auto">
          <a:xfrm>
            <a:off x="2936776" y="1198029"/>
            <a:ext cx="3312368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 err="1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중대단면</a:t>
            </a:r>
            <a:r>
              <a:rPr lang="ko-KR" altLang="en-US" sz="13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3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300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국산화를 위한 기반기술 확보</a:t>
            </a:r>
          </a:p>
        </p:txBody>
      </p:sp>
      <p:pic>
        <p:nvPicPr>
          <p:cNvPr id="45" name="Picture 4">
            <a:extLst>
              <a:ext uri="{FF2B5EF4-FFF2-40B4-BE49-F238E27FC236}">
                <a16:creationId xmlns:a16="http://schemas.microsoft.com/office/drawing/2014/main" id="{240D385A-FD82-77D9-D0B6-BFBC54DC4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1196752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29AB49E3-0873-9324-4DF2-6D0836A19733}"/>
              </a:ext>
            </a:extLst>
          </p:cNvPr>
          <p:cNvSpPr txBox="1"/>
          <p:nvPr/>
        </p:nvSpPr>
        <p:spPr bwMode="auto">
          <a:xfrm>
            <a:off x="2936776" y="1468693"/>
            <a:ext cx="6632043" cy="3761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동 사업의 대상은 단순히 해외 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장비의 구조적 복원에 한정된 기술이 아닌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상이한 조건의 현장 재투입이 가능하도록 기술을 확보하는 과정으로 핵심기술 내재화와 기술주권 확보 측면에서 중장기적 파급효과가 상당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7670196-6D4C-3DF3-0902-44248317CAF4}"/>
              </a:ext>
            </a:extLst>
          </p:cNvPr>
          <p:cNvSpPr txBox="1"/>
          <p:nvPr/>
        </p:nvSpPr>
        <p:spPr bwMode="auto">
          <a:xfrm>
            <a:off x="2936776" y="1846101"/>
            <a:ext cx="540060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첨단 기술을 활용한 </a:t>
            </a:r>
            <a:r>
              <a:rPr lang="en-US" altLang="ko-KR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통합 운영기술 확보 및 공정 효율화</a:t>
            </a:r>
          </a:p>
        </p:txBody>
      </p:sp>
      <p:pic>
        <p:nvPicPr>
          <p:cNvPr id="55" name="Picture 4">
            <a:extLst>
              <a:ext uri="{FF2B5EF4-FFF2-40B4-BE49-F238E27FC236}">
                <a16:creationId xmlns:a16="http://schemas.microsoft.com/office/drawing/2014/main" id="{354C72F0-5E5C-EDEB-ED38-E5FE831F2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1844824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9105AEFC-C3AC-07F6-0128-7164CB05A58F}"/>
              </a:ext>
            </a:extLst>
          </p:cNvPr>
          <p:cNvSpPr txBox="1"/>
          <p:nvPr/>
        </p:nvSpPr>
        <p:spPr bwMode="auto">
          <a:xfrm>
            <a:off x="2936776" y="2141448"/>
            <a:ext cx="6632043" cy="18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에 </a:t>
            </a:r>
            <a:r>
              <a:rPr lang="ko-KR" altLang="en-US" sz="10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디지털트윈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및 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AI 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기반 운영 기술을 적용하면 설계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제작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 전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全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주기 기술 확보가 가능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D3DC18F-6467-49D6-35B9-38BB7A58336F}"/>
              </a:ext>
            </a:extLst>
          </p:cNvPr>
          <p:cNvSpPr txBox="1"/>
          <p:nvPr/>
        </p:nvSpPr>
        <p:spPr bwMode="auto">
          <a:xfrm>
            <a:off x="2936776" y="2348880"/>
            <a:ext cx="6552727" cy="36576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굴착공정의 예측가능성을 제고하고</a:t>
            </a:r>
            <a:r>
              <a:rPr lang="en-US" altLang="ko-KR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공기지연 및 돌발고장 리스크를 최소화하여 공정 효율화 및 시공 안전성 향상을 동시에 달성 가능한 기술적 </a:t>
            </a:r>
            <a:r>
              <a:rPr lang="ko-KR" altLang="en-US" sz="10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도약점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FADEB27-0330-ADAB-694F-5DCEBF2BB36E}"/>
              </a:ext>
            </a:extLst>
          </p:cNvPr>
          <p:cNvSpPr txBox="1"/>
          <p:nvPr/>
        </p:nvSpPr>
        <p:spPr bwMode="auto">
          <a:xfrm>
            <a:off x="2936776" y="2710197"/>
            <a:ext cx="5544616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spcAft>
                <a:spcPts val="200"/>
              </a:spcAft>
              <a:buClr>
                <a:srgbClr val="C00000"/>
              </a:buClr>
            </a:pPr>
            <a:r>
              <a:rPr lang="en-US" altLang="ko-KR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제작</a:t>
            </a:r>
            <a:r>
              <a:rPr lang="en-US" altLang="ko-KR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-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시공데이터 기반 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엔지니어링 자산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(SW/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전문가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축적</a:t>
            </a:r>
          </a:p>
        </p:txBody>
      </p:sp>
      <p:pic>
        <p:nvPicPr>
          <p:cNvPr id="61" name="Picture 4">
            <a:extLst>
              <a:ext uri="{FF2B5EF4-FFF2-40B4-BE49-F238E27FC236}">
                <a16:creationId xmlns:a16="http://schemas.microsoft.com/office/drawing/2014/main" id="{4736941D-D5CC-2E40-D817-6ABB2D497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2708920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33E6D81F-AA57-188A-AE00-01DB55AE3A2C}"/>
              </a:ext>
            </a:extLst>
          </p:cNvPr>
          <p:cNvSpPr txBox="1"/>
          <p:nvPr/>
        </p:nvSpPr>
        <p:spPr bwMode="auto">
          <a:xfrm>
            <a:off x="2936776" y="3005543"/>
            <a:ext cx="6552727" cy="36576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 장비는 동일 차량을 복수의 현장에 반복 투입할 수 있다는 특성이 있어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단일 프로젝트 중심인 기존 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데이터 대비 훨씬 높은 일관성을 확보한 데이터 누적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국가 단위 핵심 엔지니어링 자산으로 활용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AB86C1E8-469F-4AC3-B366-83455537B029}"/>
              </a:ext>
            </a:extLst>
          </p:cNvPr>
          <p:cNvSpPr txBox="1"/>
          <p:nvPr/>
        </p:nvSpPr>
        <p:spPr bwMode="auto">
          <a:xfrm>
            <a:off x="2936776" y="4138280"/>
            <a:ext cx="6632042" cy="24084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spcAft>
                <a:spcPts val="200"/>
              </a:spcAft>
              <a:buClr>
                <a:srgbClr val="C00000"/>
              </a:buClr>
            </a:pP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선순환구조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)TBM 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제작기간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단가 절감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-&gt;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시장 활성화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-&gt;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공기단축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경제성 향상</a:t>
            </a:r>
          </a:p>
        </p:txBody>
      </p:sp>
      <p:pic>
        <p:nvPicPr>
          <p:cNvPr id="457" name="Picture 4">
            <a:extLst>
              <a:ext uri="{FF2B5EF4-FFF2-40B4-BE49-F238E27FC236}">
                <a16:creationId xmlns:a16="http://schemas.microsoft.com/office/drawing/2014/main" id="{3B912BB2-616C-0780-073F-121C4D719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4137002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8" name="TextBox 457">
            <a:extLst>
              <a:ext uri="{FF2B5EF4-FFF2-40B4-BE49-F238E27FC236}">
                <a16:creationId xmlns:a16="http://schemas.microsoft.com/office/drawing/2014/main" id="{AB3A6EB5-D967-39C6-8D77-5C65C67A0C54}"/>
              </a:ext>
            </a:extLst>
          </p:cNvPr>
          <p:cNvSpPr txBox="1"/>
          <p:nvPr/>
        </p:nvSpPr>
        <p:spPr bwMode="auto">
          <a:xfrm>
            <a:off x="2936776" y="4421021"/>
            <a:ext cx="6632043" cy="3761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 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을 사용하면 신품대비 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20~75%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비용절감이 가능하며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이를 통해 발파공법 대신 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공법의 적용 가능성을 높이면 철도터널 표준단면과 함께 국내 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시장 활성화를 견인하는 추진력을 확보 가능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73" name="TextBox 472">
            <a:extLst>
              <a:ext uri="{FF2B5EF4-FFF2-40B4-BE49-F238E27FC236}">
                <a16:creationId xmlns:a16="http://schemas.microsoft.com/office/drawing/2014/main" id="{8926A165-EE98-C65B-6BAD-BC87C4743CDC}"/>
              </a:ext>
            </a:extLst>
          </p:cNvPr>
          <p:cNvSpPr txBox="1"/>
          <p:nvPr/>
        </p:nvSpPr>
        <p:spPr bwMode="auto">
          <a:xfrm>
            <a:off x="2936776" y="4948875"/>
            <a:ext cx="4176464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조기 개통에 따른 시설 운영자의 추가 이익</a:t>
            </a:r>
          </a:p>
        </p:txBody>
      </p:sp>
      <p:pic>
        <p:nvPicPr>
          <p:cNvPr id="474" name="Picture 4">
            <a:extLst>
              <a:ext uri="{FF2B5EF4-FFF2-40B4-BE49-F238E27FC236}">
                <a16:creationId xmlns:a16="http://schemas.microsoft.com/office/drawing/2014/main" id="{F3221741-EDF4-7937-78D2-45B2C147C8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4947598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6" name="TextBox 475">
            <a:extLst>
              <a:ext uri="{FF2B5EF4-FFF2-40B4-BE49-F238E27FC236}">
                <a16:creationId xmlns:a16="http://schemas.microsoft.com/office/drawing/2014/main" id="{841357A4-4C91-49AC-470C-F0A315D6F521}"/>
              </a:ext>
            </a:extLst>
          </p:cNvPr>
          <p:cNvSpPr txBox="1"/>
          <p:nvPr/>
        </p:nvSpPr>
        <p:spPr bwMode="auto">
          <a:xfrm>
            <a:off x="2936776" y="5467446"/>
            <a:ext cx="5400600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en-US" altLang="ko-KR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300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클러스터 조성을 통한 지역 경제</a:t>
            </a:r>
            <a:r>
              <a:rPr lang="en-US" altLang="ko-KR" sz="1300" dirty="0"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고용 창출 효과</a:t>
            </a:r>
          </a:p>
        </p:txBody>
      </p:sp>
      <p:pic>
        <p:nvPicPr>
          <p:cNvPr id="477" name="Picture 4">
            <a:extLst>
              <a:ext uri="{FF2B5EF4-FFF2-40B4-BE49-F238E27FC236}">
                <a16:creationId xmlns:a16="http://schemas.microsoft.com/office/drawing/2014/main" id="{C566E146-B78E-4970-8DF8-55D15BC3D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5466169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8" name="TextBox 477">
            <a:extLst>
              <a:ext uri="{FF2B5EF4-FFF2-40B4-BE49-F238E27FC236}">
                <a16:creationId xmlns:a16="http://schemas.microsoft.com/office/drawing/2014/main" id="{D93807AF-5EA6-0702-7CF5-A39C5550524C}"/>
              </a:ext>
            </a:extLst>
          </p:cNvPr>
          <p:cNvSpPr txBox="1"/>
          <p:nvPr/>
        </p:nvSpPr>
        <p:spPr bwMode="auto">
          <a:xfrm>
            <a:off x="2936776" y="5970143"/>
            <a:ext cx="4176464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신규 </a:t>
            </a:r>
            <a:r>
              <a:rPr lang="en-US" altLang="ko-KR" sz="13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30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제작 억제에 다른 탄소발생 저감효과</a:t>
            </a:r>
            <a:endParaRPr lang="ko-KR" altLang="en-US" sz="13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479" name="Picture 4">
            <a:extLst>
              <a:ext uri="{FF2B5EF4-FFF2-40B4-BE49-F238E27FC236}">
                <a16:creationId xmlns:a16="http://schemas.microsoft.com/office/drawing/2014/main" id="{6447C362-361E-B062-86DE-50F1DF5B2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5968866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0" name="TextBox 479">
            <a:extLst>
              <a:ext uri="{FF2B5EF4-FFF2-40B4-BE49-F238E27FC236}">
                <a16:creationId xmlns:a16="http://schemas.microsoft.com/office/drawing/2014/main" id="{2947EA08-4188-14E8-CDC8-C63593174A11}"/>
              </a:ext>
            </a:extLst>
          </p:cNvPr>
          <p:cNvSpPr txBox="1"/>
          <p:nvPr/>
        </p:nvSpPr>
        <p:spPr bwMode="auto">
          <a:xfrm>
            <a:off x="2936776" y="5236249"/>
            <a:ext cx="6552727" cy="16124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연구개발 성과로 인한 공기 감소로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조기 개통기간 동안 시설 운영자의 추가적 이익 확보 가능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9D78269B-7970-CCFD-C148-4E1024E88029}"/>
              </a:ext>
            </a:extLst>
          </p:cNvPr>
          <p:cNvSpPr txBox="1"/>
          <p:nvPr/>
        </p:nvSpPr>
        <p:spPr bwMode="auto">
          <a:xfrm>
            <a:off x="2936776" y="5734615"/>
            <a:ext cx="6552727" cy="16124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클러스터에서 다수의 산업 활동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중대형 기계가공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전기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제어 모듈 정비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금속용접품질관리 등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조성 유도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FF211B32-9E15-F028-B1A6-32D4118712D9}"/>
              </a:ext>
            </a:extLst>
          </p:cNvPr>
          <p:cNvSpPr txBox="1"/>
          <p:nvPr/>
        </p:nvSpPr>
        <p:spPr bwMode="auto">
          <a:xfrm>
            <a:off x="2936776" y="6232981"/>
            <a:ext cx="6552727" cy="16124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신규 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제작은 탄소집약적 산업 공정에 기반하며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이를 억제하여 상당한 수준의 탄소발생 저감 가능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355237E-5527-4FD3-8CEE-BDA66AE7E93E}"/>
              </a:ext>
            </a:extLst>
          </p:cNvPr>
          <p:cNvSpPr txBox="1"/>
          <p:nvPr/>
        </p:nvSpPr>
        <p:spPr bwMode="auto">
          <a:xfrm>
            <a:off x="559107" y="3451619"/>
            <a:ext cx="1791903" cy="13674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산업적 기대효과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C26D51E-12FA-4C5C-AC85-340F8111343C}"/>
              </a:ext>
            </a:extLst>
          </p:cNvPr>
          <p:cNvSpPr txBox="1"/>
          <p:nvPr/>
        </p:nvSpPr>
        <p:spPr bwMode="auto">
          <a:xfrm>
            <a:off x="559107" y="4947598"/>
            <a:ext cx="1791903" cy="14466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algn="ctr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사회경제적 기대효과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6D31145-ABE1-A50F-9513-48449F8036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31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D39C6-57E1-F6F8-DF12-69AC7B822F36}"/>
              </a:ext>
            </a:extLst>
          </p:cNvPr>
          <p:cNvSpPr txBox="1"/>
          <p:nvPr/>
        </p:nvSpPr>
        <p:spPr bwMode="auto">
          <a:xfrm>
            <a:off x="2936776" y="3480368"/>
            <a:ext cx="5184576" cy="26716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300" b="1" dirty="0" err="1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300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역량 확보를 통한 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부품</a:t>
            </a:r>
            <a:r>
              <a:rPr lang="en-US" altLang="ko-KR" sz="1300" b="1" dirty="0">
                <a:solidFill>
                  <a:srgbClr val="FF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모듈</a:t>
            </a:r>
            <a:r>
              <a:rPr lang="en-US" altLang="ko-KR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(HW)</a:t>
            </a:r>
            <a:r>
              <a:rPr lang="ko-KR" altLang="en-US" sz="1300" b="1" dirty="0">
                <a:solidFill>
                  <a:srgbClr val="FF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공급망 안정화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1D6812C-92AC-C181-4DF6-B30EAF7F6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886" y="3479091"/>
            <a:ext cx="221083" cy="24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7C6DBD-5A35-D115-0FFC-838A8DA5A3B2}"/>
              </a:ext>
            </a:extLst>
          </p:cNvPr>
          <p:cNvSpPr txBox="1"/>
          <p:nvPr/>
        </p:nvSpPr>
        <p:spPr bwMode="auto">
          <a:xfrm>
            <a:off x="2936776" y="3772949"/>
            <a:ext cx="6632043" cy="3761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해외 부품 대신 국내 재제작 부품을 활용할 경우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TBM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운용 과정에서 발생하는 리스크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돌발 고장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부품 수급 지연에 따른 다운타임 증가 등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를 예방하고 장기적으는 부품 재제작</a:t>
            </a:r>
            <a:r>
              <a:rPr lang="en-US" altLang="ko-KR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0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유지보수 관련 신규 산업 영역 형성 기대</a:t>
            </a:r>
            <a:endParaRPr lang="ko-KR" altLang="en-US" sz="10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06E617-7642-926F-C7E4-80E6DE7036D0}"/>
              </a:ext>
            </a:extLst>
          </p:cNvPr>
          <p:cNvSpPr txBox="1"/>
          <p:nvPr/>
        </p:nvSpPr>
        <p:spPr>
          <a:xfrm>
            <a:off x="399760" y="288032"/>
            <a:ext cx="245900" cy="557717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/>
          <a:p>
            <a:pPr indent="-144000" algn="ctr">
              <a:lnSpc>
                <a:spcPct val="110000"/>
              </a:lnSpc>
            </a:pPr>
            <a:r>
              <a:rPr lang="en-US" altLang="ko-KR" sz="3600" spc="-70" dirty="0">
                <a:ln>
                  <a:solidFill>
                    <a:schemeClr val="accent5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2000"/>
                    </a:prstClr>
                  </a:inn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</a:t>
            </a:r>
            <a:endParaRPr lang="ko-KR" altLang="en-US" sz="2800" spc="-70" dirty="0">
              <a:ln>
                <a:solidFill>
                  <a:schemeClr val="accent5">
                    <a:alpha val="0"/>
                  </a:schemeClr>
                </a:solidFill>
              </a:ln>
              <a:solidFill>
                <a:schemeClr val="bg1"/>
              </a:solidFill>
              <a:effectLst>
                <a:innerShdw blurRad="63500" dist="50800" dir="13500000">
                  <a:prstClr val="black">
                    <a:alpha val="52000"/>
                  </a:prstClr>
                </a:innerShdw>
              </a:effectLst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76609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2584327"/>
            <a:ext cx="9906000" cy="1482674"/>
          </a:xfrm>
          <a:prstGeom prst="rect">
            <a:avLst/>
          </a:prstGeom>
          <a:solidFill>
            <a:srgbClr val="2E7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100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667773" y="2866784"/>
            <a:ext cx="8570453" cy="10156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prstMaterial="matte">
              <a:bevelT w="1270" h="1270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latinLnBrk="0"/>
            <a:r>
              <a:rPr lang="en-US" altLang="ko-KR" sz="6000" kern="0" dirty="0">
                <a:ln w="11430">
                  <a:noFill/>
                </a:ln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Thank You</a:t>
            </a:r>
            <a:endParaRPr lang="ko-KR" altLang="en-US" sz="6000" kern="0" dirty="0">
              <a:ln w="11430">
                <a:noFill/>
              </a:ln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94840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FAFA3-3A30-5F79-A28F-B9741C657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>
            <a:extLst>
              <a:ext uri="{FF2B5EF4-FFF2-40B4-BE49-F238E27FC236}">
                <a16:creationId xmlns:a16="http://schemas.microsoft.com/office/drawing/2014/main" id="{E2526BA9-CA60-9DD1-0EF8-77F86240E9C0}"/>
              </a:ext>
            </a:extLst>
          </p:cNvPr>
          <p:cNvSpPr txBox="1"/>
          <p:nvPr/>
        </p:nvSpPr>
        <p:spPr>
          <a:xfrm>
            <a:off x="1108001" y="3338408"/>
            <a:ext cx="7661423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defTabSz="1065716" fontAlgn="base">
              <a:spcBef>
                <a:spcPct val="0"/>
              </a:spcBef>
            </a:pPr>
            <a:r>
              <a:rPr kumimoji="1" lang="ko-KR" altLang="en-US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기타자료 </a:t>
            </a:r>
            <a:endParaRPr kumimoji="1" lang="en-US" altLang="ko-KR" sz="4000" b="1" dirty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 defTabSz="1065716" fontAlgn="base">
              <a:spcBef>
                <a:spcPct val="0"/>
              </a:spcBef>
            </a:pP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kumimoji="1" lang="ko-KR" altLang="en-US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예산 및 세부기술 로드맵</a:t>
            </a:r>
            <a:r>
              <a:rPr kumimoji="1" lang="en-US" altLang="ko-KR" sz="4000" b="1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kumimoji="1" lang="ko-KR" altLang="en-US" sz="4000" b="1" dirty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95000"/>
                      <a:lumOff val="5000"/>
                    </a:schemeClr>
                  </a:gs>
                </a:gsLst>
                <a:lin ang="5400000" scaled="0"/>
              </a:gra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12" name="Picture 5">
            <a:extLst>
              <a:ext uri="{FF2B5EF4-FFF2-40B4-BE49-F238E27FC236}">
                <a16:creationId xmlns:a16="http://schemas.microsoft.com/office/drawing/2014/main" id="{D0869325-BD6E-F899-8DD8-C311498A48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244043" y="284724"/>
            <a:ext cx="1295698" cy="38305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275E3C2D-0A64-497E-86E9-3E8E54DAB4E8}"/>
              </a:ext>
            </a:extLst>
          </p:cNvPr>
          <p:cNvCxnSpPr>
            <a:cxnSpLocks/>
          </p:cNvCxnSpPr>
          <p:nvPr/>
        </p:nvCxnSpPr>
        <p:spPr>
          <a:xfrm>
            <a:off x="0" y="2269475"/>
            <a:ext cx="639316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5192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1F5DF-A300-C5C5-8D7A-3EDF32478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7276B1DF-A826-872E-C5C7-806085273D3B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4.1 </a:t>
            </a:r>
            <a:r>
              <a:rPr lang="ko-KR" altLang="en-US" sz="2600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목표의 적절성 </a:t>
            </a:r>
            <a:r>
              <a:rPr lang="en-US" altLang="ko-KR" spc="-7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(1)</a:t>
            </a:r>
            <a:endParaRPr lang="ko-KR" altLang="en-US" spc="-70" dirty="0">
              <a:solidFill>
                <a:schemeClr val="tx1">
                  <a:lumMod val="85000"/>
                  <a:lumOff val="1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0A21CF0-CDD9-FA63-831E-737D7A8F7140}"/>
              </a:ext>
            </a:extLst>
          </p:cNvPr>
          <p:cNvSpPr/>
          <p:nvPr/>
        </p:nvSpPr>
        <p:spPr>
          <a:xfrm>
            <a:off x="345440" y="1125538"/>
            <a:ext cx="9215122" cy="504000"/>
          </a:xfrm>
          <a:prstGeom prst="rect">
            <a:avLst/>
          </a:prstGeom>
          <a:solidFill>
            <a:srgbClr val="0060A8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B14092BF-CAF4-EA39-227F-6D705F867531}"/>
              </a:ext>
            </a:extLst>
          </p:cNvPr>
          <p:cNvSpPr/>
          <p:nvPr/>
        </p:nvSpPr>
        <p:spPr>
          <a:xfrm rot="16200000" flipH="1">
            <a:off x="4864854" y="-2815072"/>
            <a:ext cx="158944" cy="903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tx1">
                  <a:alpha val="38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latinLnBrk="0"/>
            <a:endParaRPr lang="ko-KR" altLang="en-US" sz="1800" b="1" spc="-5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 Box 14">
            <a:extLst>
              <a:ext uri="{FF2B5EF4-FFF2-40B4-BE49-F238E27FC236}">
                <a16:creationId xmlns:a16="http://schemas.microsoft.com/office/drawing/2014/main" id="{F9CABDB0-441D-EAD4-5F73-CDA240648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512" y="1191697"/>
            <a:ext cx="8796521" cy="338530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138785" indent="-138785" defTabSz="914400" latinLnBrk="0">
              <a:lnSpc>
                <a:spcPct val="110000"/>
              </a:lnSpc>
              <a:spcAft>
                <a:spcPts val="300"/>
              </a:spcAft>
              <a:buClr>
                <a:srgbClr val="59BDBB"/>
              </a:buClr>
              <a:buSzPct val="80000"/>
              <a:buFont typeface="Wingdings 2" pitchFamily="18" charset="2"/>
              <a:buChar char=""/>
              <a:defRPr sz="1250" spc="-80">
                <a:ln>
                  <a:solidFill>
                    <a:srgbClr val="7593B5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pPr marL="0" indent="-144000" algn="ctr" latinLnBrk="1">
              <a:buClr>
                <a:srgbClr val="C00000"/>
              </a:buClr>
              <a:buNone/>
              <a:defRPr/>
            </a:pPr>
            <a:r>
              <a:rPr lang="ko-KR" altLang="en-US" sz="2000" spc="-7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목표</a:t>
            </a:r>
            <a:r>
              <a:rPr lang="ko-KR" altLang="en-US" sz="2000" spc="-7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는 해결하고자 하는 이슈와의 </a:t>
            </a:r>
            <a:r>
              <a:rPr lang="ko-KR" altLang="en-US" sz="2000" spc="-7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논리적</a:t>
            </a:r>
            <a:r>
              <a:rPr lang="en-US" altLang="ko-KR" sz="2000" spc="-70">
                <a:solidFill>
                  <a:srgbClr val="FFFF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2000" spc="-7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인과적 연관관계를 기반</a:t>
            </a:r>
            <a:r>
              <a:rPr lang="ko-KR" altLang="en-US" sz="2000" spc="-7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으로 설정</a:t>
            </a:r>
            <a:endParaRPr lang="ko-KR" altLang="en-US" sz="2000" spc="-7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45070BE2-AC7B-3BD5-34E8-BDBA3DFF2365}"/>
              </a:ext>
            </a:extLst>
          </p:cNvPr>
          <p:cNvSpPr/>
          <p:nvPr/>
        </p:nvSpPr>
        <p:spPr>
          <a:xfrm>
            <a:off x="443674" y="2052488"/>
            <a:ext cx="2180427" cy="4176464"/>
          </a:xfrm>
          <a:prstGeom prst="roundRect">
            <a:avLst>
              <a:gd name="adj" fmla="val 4692"/>
            </a:avLst>
          </a:prstGeom>
          <a:solidFill>
            <a:srgbClr val="EDF6F9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13" name="사각형: 둥근 위쪽 모서리 12">
            <a:extLst>
              <a:ext uri="{FF2B5EF4-FFF2-40B4-BE49-F238E27FC236}">
                <a16:creationId xmlns:a16="http://schemas.microsoft.com/office/drawing/2014/main" id="{EA25B9CF-647A-D125-DAE5-01CBF1854556}"/>
              </a:ext>
            </a:extLst>
          </p:cNvPr>
          <p:cNvSpPr/>
          <p:nvPr/>
        </p:nvSpPr>
        <p:spPr>
          <a:xfrm>
            <a:off x="443676" y="1782401"/>
            <a:ext cx="2180427" cy="385356"/>
          </a:xfrm>
          <a:prstGeom prst="round2Same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6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5</a:t>
            </a:r>
            <a:r>
              <a:rPr lang="ko-KR" altLang="en-US" sz="16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 문제</a:t>
            </a:r>
            <a:endParaRPr lang="ko-KR" altLang="en-US" sz="16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FAC2A04D-54A0-98EE-95FC-7282BB3377C6}"/>
              </a:ext>
            </a:extLst>
          </p:cNvPr>
          <p:cNvSpPr/>
          <p:nvPr/>
        </p:nvSpPr>
        <p:spPr>
          <a:xfrm>
            <a:off x="3351433" y="2052488"/>
            <a:ext cx="2425559" cy="4176464"/>
          </a:xfrm>
          <a:prstGeom prst="roundRect">
            <a:avLst>
              <a:gd name="adj" fmla="val 4692"/>
            </a:avLst>
          </a:prstGeom>
          <a:solidFill>
            <a:srgbClr val="FDE8D7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22" name="사각형: 둥근 위쪽 모서리 21">
            <a:extLst>
              <a:ext uri="{FF2B5EF4-FFF2-40B4-BE49-F238E27FC236}">
                <a16:creationId xmlns:a16="http://schemas.microsoft.com/office/drawing/2014/main" id="{37EDC07C-A8CA-DEDC-79D2-5D0C7C82F107}"/>
              </a:ext>
            </a:extLst>
          </p:cNvPr>
          <p:cNvSpPr/>
          <p:nvPr/>
        </p:nvSpPr>
        <p:spPr>
          <a:xfrm>
            <a:off x="3348300" y="1782401"/>
            <a:ext cx="2425559" cy="385356"/>
          </a:xfrm>
          <a:prstGeom prst="round2SameRect">
            <a:avLst/>
          </a:prstGeom>
          <a:solidFill>
            <a:schemeClr val="accent6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중점분야</a:t>
            </a:r>
            <a:endParaRPr lang="ko-KR" altLang="en-US" sz="16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8196F36F-142F-7330-3B28-2F876CC94719}"/>
              </a:ext>
            </a:extLst>
          </p:cNvPr>
          <p:cNvSpPr/>
          <p:nvPr/>
        </p:nvSpPr>
        <p:spPr>
          <a:xfrm>
            <a:off x="6177136" y="2052488"/>
            <a:ext cx="3383425" cy="4176464"/>
          </a:xfrm>
          <a:prstGeom prst="roundRect">
            <a:avLst>
              <a:gd name="adj" fmla="val 4692"/>
            </a:avLst>
          </a:prstGeom>
          <a:solidFill>
            <a:schemeClr val="bg1">
              <a:lumMod val="95000"/>
            </a:schemeClr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 dirty="0" err="1">
              <a:solidFill>
                <a:schemeClr val="tx1"/>
              </a:solidFill>
            </a:endParaRPr>
          </a:p>
        </p:txBody>
      </p:sp>
      <p:sp>
        <p:nvSpPr>
          <p:cNvPr id="23" name="사각형: 둥근 위쪽 모서리 22">
            <a:extLst>
              <a:ext uri="{FF2B5EF4-FFF2-40B4-BE49-F238E27FC236}">
                <a16:creationId xmlns:a16="http://schemas.microsoft.com/office/drawing/2014/main" id="{2FE49978-4982-E456-3553-83F5350B6007}"/>
              </a:ext>
            </a:extLst>
          </p:cNvPr>
          <p:cNvSpPr/>
          <p:nvPr/>
        </p:nvSpPr>
        <p:spPr>
          <a:xfrm>
            <a:off x="6170873" y="1782401"/>
            <a:ext cx="3383425" cy="385356"/>
          </a:xfrm>
          <a:prstGeom prst="round2SameRect">
            <a:avLst/>
          </a:prstGeom>
          <a:solidFill>
            <a:srgbClr val="0070C0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60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사업 목표</a:t>
            </a:r>
            <a:endParaRPr lang="ko-KR" altLang="en-US" sz="1600" dirty="0" err="1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A95CC045-D186-B5EE-8581-C38BCF9F0BD3}"/>
              </a:ext>
            </a:extLst>
          </p:cNvPr>
          <p:cNvSpPr/>
          <p:nvPr/>
        </p:nvSpPr>
        <p:spPr>
          <a:xfrm>
            <a:off x="506244" y="2268513"/>
            <a:ext cx="2055286" cy="694897"/>
          </a:xfrm>
          <a:prstGeom prst="roundRect">
            <a:avLst/>
          </a:prstGeom>
          <a:solidFill>
            <a:srgbClr val="CAE6EE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시장 확대에 따라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 해외 의존으로 인한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국부유출 지속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EADFC865-6734-8F86-E9F9-CBBDA42FD508}"/>
              </a:ext>
            </a:extLst>
          </p:cNvPr>
          <p:cNvSpPr/>
          <p:nvPr/>
        </p:nvSpPr>
        <p:spPr>
          <a:xfrm>
            <a:off x="506244" y="3066897"/>
            <a:ext cx="2055286" cy="694897"/>
          </a:xfrm>
          <a:prstGeom prst="roundRect">
            <a:avLst/>
          </a:prstGeom>
          <a:solidFill>
            <a:srgbClr val="CAE6EE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핵심기술 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R&amp;D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투자가 이루어졌으나 산업적 규모의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성장과 생태계 조성 도달 못함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13F4CB94-AF7C-FEA4-E2A8-BFF9572FDDBE}"/>
              </a:ext>
            </a:extLst>
          </p:cNvPr>
          <p:cNvSpPr/>
          <p:nvPr/>
        </p:nvSpPr>
        <p:spPr>
          <a:xfrm>
            <a:off x="506244" y="3865281"/>
            <a:ext cx="2055286" cy="694897"/>
          </a:xfrm>
          <a:prstGeom prst="roundRect">
            <a:avLst/>
          </a:prstGeom>
          <a:solidFill>
            <a:srgbClr val="CAE6EE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철도터널 표준단면 제정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</a:t>
            </a:r>
          </a:p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재활용의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기술적 역량과 체계의 부재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5" name="사각형: 둥근 모서리 54">
            <a:extLst>
              <a:ext uri="{FF2B5EF4-FFF2-40B4-BE49-F238E27FC236}">
                <a16:creationId xmlns:a16="http://schemas.microsoft.com/office/drawing/2014/main" id="{9A0F3648-CA69-A32B-5718-9AD320450781}"/>
              </a:ext>
            </a:extLst>
          </p:cNvPr>
          <p:cNvSpPr/>
          <p:nvPr/>
        </p:nvSpPr>
        <p:spPr>
          <a:xfrm>
            <a:off x="506244" y="4663665"/>
            <a:ext cx="2055286" cy="694897"/>
          </a:xfrm>
          <a:prstGeom prst="roundRect">
            <a:avLst/>
          </a:prstGeom>
          <a:solidFill>
            <a:srgbClr val="CAE6EE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외산장비 도입가 협의 열위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시공현장 문제발생시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주도적 대응 불가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0F7375D6-07FA-9A63-618C-92C62A6EF11C}"/>
              </a:ext>
            </a:extLst>
          </p:cNvPr>
          <p:cNvSpPr/>
          <p:nvPr/>
        </p:nvSpPr>
        <p:spPr>
          <a:xfrm>
            <a:off x="506244" y="5462048"/>
            <a:ext cx="2055286" cy="694897"/>
          </a:xfrm>
          <a:prstGeom prst="roundRect">
            <a:avLst/>
          </a:prstGeom>
          <a:solidFill>
            <a:srgbClr val="CAE6EE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국산화 기술개발 성공 가능성 저조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기술개발 이후 국내 현장 도입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확산 한계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0" name="사각형: 둥근 모서리 59">
            <a:extLst>
              <a:ext uri="{FF2B5EF4-FFF2-40B4-BE49-F238E27FC236}">
                <a16:creationId xmlns:a16="http://schemas.microsoft.com/office/drawing/2014/main" id="{B98CDE89-8B81-E228-9BD0-CA6A9AD01C1D}"/>
              </a:ext>
            </a:extLst>
          </p:cNvPr>
          <p:cNvSpPr/>
          <p:nvPr/>
        </p:nvSpPr>
        <p:spPr>
          <a:xfrm>
            <a:off x="3405136" y="2268513"/>
            <a:ext cx="2286350" cy="491195"/>
          </a:xfrm>
          <a:prstGeom prst="roundRect">
            <a:avLst/>
          </a:prstGeom>
          <a:solidFill>
            <a:srgbClr val="FAC9A0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중점분야 </a:t>
            </a:r>
            <a:r>
              <a:rPr lang="en-US" altLang="ko-KR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1)</a:t>
            </a:r>
          </a:p>
          <a:p>
            <a:pPr algn="ctr"/>
            <a:r>
              <a:rPr lang="en-US" altLang="ko-KR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Rebuilding </a:t>
            </a:r>
            <a:r>
              <a:rPr lang="ko-KR" altLang="en-US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핵심기술</a:t>
            </a:r>
            <a:endParaRPr lang="en-US" altLang="ko-KR" sz="12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62" name="사각형: 둥근 모서리 61">
            <a:extLst>
              <a:ext uri="{FF2B5EF4-FFF2-40B4-BE49-F238E27FC236}">
                <a16:creationId xmlns:a16="http://schemas.microsoft.com/office/drawing/2014/main" id="{D5D535C8-4D61-0EDB-B8A5-B26E5017B2BF}"/>
              </a:ext>
            </a:extLst>
          </p:cNvPr>
          <p:cNvSpPr/>
          <p:nvPr/>
        </p:nvSpPr>
        <p:spPr>
          <a:xfrm>
            <a:off x="3405137" y="2844577"/>
            <a:ext cx="2286349" cy="347179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시스템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엔지니어링 기술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132439F0-E0A9-3AB2-672A-F9B0BE46F129}"/>
              </a:ext>
            </a:extLst>
          </p:cNvPr>
          <p:cNvSpPr/>
          <p:nvPr/>
        </p:nvSpPr>
        <p:spPr>
          <a:xfrm>
            <a:off x="3405137" y="3259631"/>
            <a:ext cx="2286349" cy="347179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 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검사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진단 기술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1" name="사각형: 둥근 모서리 80">
            <a:extLst>
              <a:ext uri="{FF2B5EF4-FFF2-40B4-BE49-F238E27FC236}">
                <a16:creationId xmlns:a16="http://schemas.microsoft.com/office/drawing/2014/main" id="{9195F8FF-ABE3-421F-6514-27B74712D661}"/>
              </a:ext>
            </a:extLst>
          </p:cNvPr>
          <p:cNvSpPr/>
          <p:nvPr/>
        </p:nvSpPr>
        <p:spPr>
          <a:xfrm>
            <a:off x="3405137" y="3679924"/>
            <a:ext cx="2286349" cy="347179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수요기반 </a:t>
            </a:r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핵심부품 재제작 기술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3" name="사각형: 둥근 모서리 82">
            <a:extLst>
              <a:ext uri="{FF2B5EF4-FFF2-40B4-BE49-F238E27FC236}">
                <a16:creationId xmlns:a16="http://schemas.microsoft.com/office/drawing/2014/main" id="{B4C43D93-7BDE-1134-517D-CA39516C8108}"/>
              </a:ext>
            </a:extLst>
          </p:cNvPr>
          <p:cNvSpPr/>
          <p:nvPr/>
        </p:nvSpPr>
        <p:spPr>
          <a:xfrm>
            <a:off x="3405137" y="4095540"/>
            <a:ext cx="2286349" cy="347179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장비 완성차 통합기술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5" name="사각형: 둥근 모서리 84">
            <a:extLst>
              <a:ext uri="{FF2B5EF4-FFF2-40B4-BE49-F238E27FC236}">
                <a16:creationId xmlns:a16="http://schemas.microsoft.com/office/drawing/2014/main" id="{C0AA6577-7F1F-B73D-060E-CE2E538124C9}"/>
              </a:ext>
            </a:extLst>
          </p:cNvPr>
          <p:cNvSpPr/>
          <p:nvPr/>
        </p:nvSpPr>
        <p:spPr>
          <a:xfrm>
            <a:off x="3405136" y="4628347"/>
            <a:ext cx="2286350" cy="596628"/>
          </a:xfrm>
          <a:prstGeom prst="roundRect">
            <a:avLst/>
          </a:prstGeom>
          <a:solidFill>
            <a:srgbClr val="FAC9A0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중점분야 </a:t>
            </a:r>
            <a:r>
              <a:rPr lang="en-US" altLang="ko-KR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2)</a:t>
            </a:r>
          </a:p>
          <a:p>
            <a:pPr algn="ctr"/>
            <a:r>
              <a:rPr lang="en-US" altLang="ko-KR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첨단 시공</a:t>
            </a:r>
            <a:r>
              <a:rPr lang="en-US" altLang="ko-KR" sz="120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운영기술</a:t>
            </a:r>
            <a:endParaRPr lang="en-US" altLang="ko-KR" sz="12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  <a:p>
            <a:pPr algn="ctr"/>
            <a:r>
              <a:rPr lang="ko-KR" altLang="en-US" sz="12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개발 및 현장실증</a:t>
            </a:r>
            <a:endParaRPr lang="en-US" altLang="ko-KR" sz="12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6" name="사각형: 둥근 모서리 85">
            <a:extLst>
              <a:ext uri="{FF2B5EF4-FFF2-40B4-BE49-F238E27FC236}">
                <a16:creationId xmlns:a16="http://schemas.microsoft.com/office/drawing/2014/main" id="{C34CA8B5-6AF6-0869-FE63-203886AFADCF}"/>
              </a:ext>
            </a:extLst>
          </p:cNvPr>
          <p:cNvSpPr/>
          <p:nvPr/>
        </p:nvSpPr>
        <p:spPr>
          <a:xfrm>
            <a:off x="3405137" y="5309843"/>
            <a:ext cx="2286349" cy="347179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첨단 시공</a:t>
            </a:r>
            <a:r>
              <a:rPr lang="en-US" altLang="ko-KR" sz="100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00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 기술 개발</a:t>
            </a:r>
            <a:endParaRPr lang="en-US" altLang="ko-KR" sz="100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88" name="사각형: 둥근 모서리 87">
            <a:extLst>
              <a:ext uri="{FF2B5EF4-FFF2-40B4-BE49-F238E27FC236}">
                <a16:creationId xmlns:a16="http://schemas.microsoft.com/office/drawing/2014/main" id="{164271C3-E40A-ECC7-C77E-9CB3D174F1A6}"/>
              </a:ext>
            </a:extLst>
          </p:cNvPr>
          <p:cNvSpPr/>
          <p:nvPr/>
        </p:nvSpPr>
        <p:spPr>
          <a:xfrm>
            <a:off x="3405137" y="5724897"/>
            <a:ext cx="2286349" cy="347179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0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000" dirty="0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0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현장실증</a:t>
            </a:r>
            <a:endParaRPr lang="en-US" altLang="ko-KR" sz="1000" dirty="0">
              <a:solidFill>
                <a:schemeClr val="tx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AA4EA37C-EF4F-5C38-1FE2-C40530C487AC}"/>
              </a:ext>
            </a:extLst>
          </p:cNvPr>
          <p:cNvGrpSpPr/>
          <p:nvPr/>
        </p:nvGrpSpPr>
        <p:grpSpPr>
          <a:xfrm>
            <a:off x="6393160" y="2276872"/>
            <a:ext cx="3034242" cy="454075"/>
            <a:chOff x="1999857" y="4792059"/>
            <a:chExt cx="1232121" cy="809193"/>
          </a:xfrm>
          <a:solidFill>
            <a:schemeClr val="bg1"/>
          </a:solidFill>
        </p:grpSpPr>
        <p:sp>
          <p:nvSpPr>
            <p:cNvPr id="98" name="Text Box 358" descr="도식1">
              <a:extLst>
                <a:ext uri="{FF2B5EF4-FFF2-40B4-BE49-F238E27FC236}">
                  <a16:creationId xmlns:a16="http://schemas.microsoft.com/office/drawing/2014/main" id="{410326D3-E910-345E-8844-68328EE6E1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9857" y="4792059"/>
              <a:ext cx="1232121" cy="80919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bg1">
                <a:lumMod val="95000"/>
              </a:schemeClr>
            </a:solidFill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innerShdw blurRad="25400" dir="16200000">
                <a:schemeClr val="bg1">
                  <a:alpha val="50000"/>
                </a:scheme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1800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b="1" spc="-100" dirty="0">
                <a:solidFill>
                  <a:srgbClr val="765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820418E1-F0C9-F54E-2FB4-00D2AFE7DAD4}"/>
                </a:ext>
              </a:extLst>
            </p:cNvPr>
            <p:cNvSpPr/>
            <p:nvPr/>
          </p:nvSpPr>
          <p:spPr>
            <a:xfrm>
              <a:off x="2046630" y="5017252"/>
              <a:ext cx="1180329" cy="356512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1008035" fontAlgn="base" latinLnBrk="0">
                <a:defRPr/>
              </a:pP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장비 </a:t>
              </a:r>
              <a:r>
                <a:rPr lang="ko-KR" altLang="en-US" sz="1300" b="1" spc="-100" dirty="0" err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주기</a:t>
              </a: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100% 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기술 국산화</a:t>
              </a:r>
            </a:p>
          </p:txBody>
        </p:sp>
      </p:grp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442859FC-8A57-7FE8-6530-6E144F3D33B9}"/>
              </a:ext>
            </a:extLst>
          </p:cNvPr>
          <p:cNvGrpSpPr/>
          <p:nvPr/>
        </p:nvGrpSpPr>
        <p:grpSpPr>
          <a:xfrm>
            <a:off x="6400656" y="3505625"/>
            <a:ext cx="3020872" cy="454075"/>
            <a:chOff x="1999857" y="4792059"/>
            <a:chExt cx="1226692" cy="809193"/>
          </a:xfrm>
          <a:solidFill>
            <a:schemeClr val="bg1"/>
          </a:solidFill>
        </p:grpSpPr>
        <p:sp>
          <p:nvSpPr>
            <p:cNvPr id="101" name="Text Box 358" descr="도식1">
              <a:extLst>
                <a:ext uri="{FF2B5EF4-FFF2-40B4-BE49-F238E27FC236}">
                  <a16:creationId xmlns:a16="http://schemas.microsoft.com/office/drawing/2014/main" id="{DAC01713-3B8D-5B58-7CB9-D70E5DFCC3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9857" y="4792059"/>
              <a:ext cx="1226692" cy="809193"/>
            </a:xfrm>
            <a:prstGeom prst="round2SameRect">
              <a:avLst>
                <a:gd name="adj1" fmla="val 0"/>
                <a:gd name="adj2" fmla="val 0"/>
              </a:avLst>
            </a:prstGeom>
            <a:noFill/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innerShdw blurRad="25400" dir="16200000">
                <a:schemeClr val="bg1">
                  <a:alpha val="50000"/>
                </a:scheme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1800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b="1" spc="-100" dirty="0">
                <a:solidFill>
                  <a:srgbClr val="765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3D957738-7834-21A8-0656-0AF531A9DE2E}"/>
                </a:ext>
              </a:extLst>
            </p:cNvPr>
            <p:cNvSpPr/>
            <p:nvPr/>
          </p:nvSpPr>
          <p:spPr>
            <a:xfrm>
              <a:off x="2051649" y="5030940"/>
              <a:ext cx="1174900" cy="356512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008035" fontAlgn="base" latinLnBrk="0">
                <a:defRPr/>
              </a:pP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국내 현장 시공</a:t>
              </a: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효율성</a:t>
              </a: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(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경제성</a:t>
              </a: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) 20% 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향상</a:t>
              </a:r>
            </a:p>
          </p:txBody>
        </p:sp>
      </p:grpSp>
      <p:grpSp>
        <p:nvGrpSpPr>
          <p:cNvPr id="107" name="그룹 106">
            <a:extLst>
              <a:ext uri="{FF2B5EF4-FFF2-40B4-BE49-F238E27FC236}">
                <a16:creationId xmlns:a16="http://schemas.microsoft.com/office/drawing/2014/main" id="{542B8F96-3E9F-EC5B-137E-F061045CB102}"/>
              </a:ext>
            </a:extLst>
          </p:cNvPr>
          <p:cNvGrpSpPr/>
          <p:nvPr/>
        </p:nvGrpSpPr>
        <p:grpSpPr>
          <a:xfrm>
            <a:off x="6400656" y="4730738"/>
            <a:ext cx="3020872" cy="454075"/>
            <a:chOff x="1999857" y="4792059"/>
            <a:chExt cx="1226692" cy="809193"/>
          </a:xfrm>
          <a:solidFill>
            <a:schemeClr val="bg1"/>
          </a:solidFill>
        </p:grpSpPr>
        <p:sp>
          <p:nvSpPr>
            <p:cNvPr id="111" name="Text Box 358" descr="도식1">
              <a:extLst>
                <a:ext uri="{FF2B5EF4-FFF2-40B4-BE49-F238E27FC236}">
                  <a16:creationId xmlns:a16="http://schemas.microsoft.com/office/drawing/2014/main" id="{BDA93BA7-151B-9699-E05C-8407C0EA6A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9857" y="4792059"/>
              <a:ext cx="1226692" cy="809193"/>
            </a:xfrm>
            <a:prstGeom prst="round2SameRect">
              <a:avLst>
                <a:gd name="adj1" fmla="val 0"/>
                <a:gd name="adj2" fmla="val 0"/>
              </a:avLst>
            </a:prstGeom>
            <a:noFill/>
            <a:ln w="12700" cap="rnd" cmpd="sng">
              <a:noFill/>
              <a:prstDash val="solid"/>
              <a:headEnd type="none" w="lg" len="med"/>
              <a:tailEnd type="none" w="lg" len="med"/>
            </a:ln>
            <a:effectLst>
              <a:innerShdw blurRad="25400" dir="16200000">
                <a:schemeClr val="bg1">
                  <a:alpha val="50000"/>
                </a:schemeClr>
              </a:inn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wrap="none" tIns="1800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latinLnBrk="0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200" b="1" spc="-100" dirty="0">
                <a:solidFill>
                  <a:srgbClr val="BC8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16" name="직사각형 115">
              <a:extLst>
                <a:ext uri="{FF2B5EF4-FFF2-40B4-BE49-F238E27FC236}">
                  <a16:creationId xmlns:a16="http://schemas.microsoft.com/office/drawing/2014/main" id="{1C9C37D7-C1F6-2E83-990B-79D6987FC456}"/>
                </a:ext>
              </a:extLst>
            </p:cNvPr>
            <p:cNvSpPr/>
            <p:nvPr/>
          </p:nvSpPr>
          <p:spPr>
            <a:xfrm>
              <a:off x="2051649" y="5025025"/>
              <a:ext cx="1174900" cy="356512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008035" fontAlgn="base" latinLnBrk="0">
                <a:defRPr/>
              </a:pP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국내 </a:t>
              </a:r>
              <a:r>
                <a:rPr lang="ko-KR" altLang="en-US" sz="1300" b="1" spc="-100" dirty="0" err="1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 </a:t>
              </a:r>
              <a:r>
                <a:rPr lang="en-US" altLang="ko-KR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TBM </a:t>
              </a:r>
              <a:r>
                <a:rPr lang="ko-KR" altLang="en-US" sz="1300" b="1" spc="-100" dirty="0">
                  <a:ln>
                    <a:solidFill>
                      <a:srgbClr val="4F81BD">
                        <a:shade val="50000"/>
                        <a:alpha val="0"/>
                      </a:srgb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상용화 기반 구축 완료</a:t>
              </a:r>
            </a:p>
          </p:txBody>
        </p:sp>
      </p:grpSp>
      <p:sp>
        <p:nvSpPr>
          <p:cNvPr id="5124" name="타원 5123">
            <a:extLst>
              <a:ext uri="{FF2B5EF4-FFF2-40B4-BE49-F238E27FC236}">
                <a16:creationId xmlns:a16="http://schemas.microsoft.com/office/drawing/2014/main" id="{8F7650B2-AB45-3B13-C742-2F67F24FAAE0}"/>
              </a:ext>
            </a:extLst>
          </p:cNvPr>
          <p:cNvSpPr/>
          <p:nvPr/>
        </p:nvSpPr>
        <p:spPr>
          <a:xfrm>
            <a:off x="6250585" y="2387255"/>
            <a:ext cx="220790" cy="216024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>
                <a:solidFill>
                  <a:schemeClr val="bg1"/>
                </a:solidFill>
              </a:rPr>
              <a:t>1</a:t>
            </a:r>
            <a:endParaRPr lang="ko-KR" altLang="en-US" sz="1100" dirty="0" err="1">
              <a:solidFill>
                <a:schemeClr val="bg1"/>
              </a:solidFill>
            </a:endParaRPr>
          </a:p>
        </p:txBody>
      </p:sp>
      <p:sp>
        <p:nvSpPr>
          <p:cNvPr id="5128" name="타원 5127">
            <a:extLst>
              <a:ext uri="{FF2B5EF4-FFF2-40B4-BE49-F238E27FC236}">
                <a16:creationId xmlns:a16="http://schemas.microsoft.com/office/drawing/2014/main" id="{DFFB25AE-A710-A335-AA00-B910B4646C89}"/>
              </a:ext>
            </a:extLst>
          </p:cNvPr>
          <p:cNvSpPr/>
          <p:nvPr/>
        </p:nvSpPr>
        <p:spPr>
          <a:xfrm>
            <a:off x="6261888" y="3616008"/>
            <a:ext cx="220790" cy="216024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>
                <a:solidFill>
                  <a:schemeClr val="bg1"/>
                </a:solidFill>
              </a:rPr>
              <a:t>2</a:t>
            </a:r>
            <a:endParaRPr lang="ko-KR" altLang="en-US" sz="1100" dirty="0" err="1">
              <a:solidFill>
                <a:schemeClr val="bg1"/>
              </a:solidFill>
            </a:endParaRPr>
          </a:p>
        </p:txBody>
      </p:sp>
      <p:sp>
        <p:nvSpPr>
          <p:cNvPr id="5132" name="타원 5131">
            <a:extLst>
              <a:ext uri="{FF2B5EF4-FFF2-40B4-BE49-F238E27FC236}">
                <a16:creationId xmlns:a16="http://schemas.microsoft.com/office/drawing/2014/main" id="{C4A8E6BD-9A51-ED9C-AF04-3F8D5341EC07}"/>
              </a:ext>
            </a:extLst>
          </p:cNvPr>
          <p:cNvSpPr/>
          <p:nvPr/>
        </p:nvSpPr>
        <p:spPr>
          <a:xfrm>
            <a:off x="6247159" y="4841120"/>
            <a:ext cx="220790" cy="216024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100">
                <a:solidFill>
                  <a:schemeClr val="bg1"/>
                </a:solidFill>
              </a:rPr>
              <a:t>3</a:t>
            </a:r>
            <a:endParaRPr lang="ko-KR" altLang="en-US" sz="1100" dirty="0" err="1">
              <a:solidFill>
                <a:schemeClr val="bg1"/>
              </a:solidFill>
            </a:endParaRPr>
          </a:p>
        </p:txBody>
      </p:sp>
      <p:cxnSp>
        <p:nvCxnSpPr>
          <p:cNvPr id="5148" name="직선 화살표 연결선 5147">
            <a:extLst>
              <a:ext uri="{FF2B5EF4-FFF2-40B4-BE49-F238E27FC236}">
                <a16:creationId xmlns:a16="http://schemas.microsoft.com/office/drawing/2014/main" id="{D00D9982-D1A5-AF60-9FFC-5D87A98410BD}"/>
              </a:ext>
            </a:extLst>
          </p:cNvPr>
          <p:cNvCxnSpPr>
            <a:stCxn id="38" idx="3"/>
            <a:endCxn id="62" idx="1"/>
          </p:cNvCxnSpPr>
          <p:nvPr/>
        </p:nvCxnSpPr>
        <p:spPr>
          <a:xfrm>
            <a:off x="2561530" y="2615962"/>
            <a:ext cx="843607" cy="40220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0" name="직선 화살표 연결선 5149">
            <a:extLst>
              <a:ext uri="{FF2B5EF4-FFF2-40B4-BE49-F238E27FC236}">
                <a16:creationId xmlns:a16="http://schemas.microsoft.com/office/drawing/2014/main" id="{296CDB1F-BEAE-EEA0-F15E-DA45946DFF83}"/>
              </a:ext>
            </a:extLst>
          </p:cNvPr>
          <p:cNvCxnSpPr>
            <a:cxnSpLocks/>
            <a:stCxn id="38" idx="3"/>
            <a:endCxn id="81" idx="1"/>
          </p:cNvCxnSpPr>
          <p:nvPr/>
        </p:nvCxnSpPr>
        <p:spPr>
          <a:xfrm>
            <a:off x="2561530" y="2615962"/>
            <a:ext cx="843607" cy="1237552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2" name="직선 화살표 연결선 5151">
            <a:extLst>
              <a:ext uri="{FF2B5EF4-FFF2-40B4-BE49-F238E27FC236}">
                <a16:creationId xmlns:a16="http://schemas.microsoft.com/office/drawing/2014/main" id="{2ACE9C78-B9DA-C876-EDE4-192B1587EF66}"/>
              </a:ext>
            </a:extLst>
          </p:cNvPr>
          <p:cNvCxnSpPr>
            <a:stCxn id="38" idx="3"/>
            <a:endCxn id="83" idx="1"/>
          </p:cNvCxnSpPr>
          <p:nvPr/>
        </p:nvCxnSpPr>
        <p:spPr>
          <a:xfrm>
            <a:off x="2561530" y="2615962"/>
            <a:ext cx="843607" cy="1653168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4" name="직선 화살표 연결선 5153">
            <a:extLst>
              <a:ext uri="{FF2B5EF4-FFF2-40B4-BE49-F238E27FC236}">
                <a16:creationId xmlns:a16="http://schemas.microsoft.com/office/drawing/2014/main" id="{AD6B1D67-B528-ED38-2EF0-63C22D3A479E}"/>
              </a:ext>
            </a:extLst>
          </p:cNvPr>
          <p:cNvCxnSpPr>
            <a:cxnSpLocks/>
            <a:stCxn id="38" idx="3"/>
            <a:endCxn id="86" idx="1"/>
          </p:cNvCxnSpPr>
          <p:nvPr/>
        </p:nvCxnSpPr>
        <p:spPr>
          <a:xfrm>
            <a:off x="2561530" y="2615962"/>
            <a:ext cx="843607" cy="2867471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7" name="직선 화살표 연결선 5156">
            <a:extLst>
              <a:ext uri="{FF2B5EF4-FFF2-40B4-BE49-F238E27FC236}">
                <a16:creationId xmlns:a16="http://schemas.microsoft.com/office/drawing/2014/main" id="{CDAF28AF-CDDD-47AB-83A6-939768325A83}"/>
              </a:ext>
            </a:extLst>
          </p:cNvPr>
          <p:cNvCxnSpPr>
            <a:cxnSpLocks/>
            <a:endCxn id="81" idx="1"/>
          </p:cNvCxnSpPr>
          <p:nvPr/>
        </p:nvCxnSpPr>
        <p:spPr>
          <a:xfrm>
            <a:off x="2561530" y="3438460"/>
            <a:ext cx="843607" cy="415054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59" name="직선 화살표 연결선 5158">
            <a:extLst>
              <a:ext uri="{FF2B5EF4-FFF2-40B4-BE49-F238E27FC236}">
                <a16:creationId xmlns:a16="http://schemas.microsoft.com/office/drawing/2014/main" id="{61E3A993-0D7E-2922-0921-7DCA15B62FAE}"/>
              </a:ext>
            </a:extLst>
          </p:cNvPr>
          <p:cNvCxnSpPr>
            <a:stCxn id="44" idx="3"/>
            <a:endCxn id="88" idx="1"/>
          </p:cNvCxnSpPr>
          <p:nvPr/>
        </p:nvCxnSpPr>
        <p:spPr>
          <a:xfrm>
            <a:off x="2561530" y="3414346"/>
            <a:ext cx="843607" cy="2484141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1" name="직선 화살표 연결선 5160">
            <a:extLst>
              <a:ext uri="{FF2B5EF4-FFF2-40B4-BE49-F238E27FC236}">
                <a16:creationId xmlns:a16="http://schemas.microsoft.com/office/drawing/2014/main" id="{536D4D72-534B-ABD9-542F-7087D434BDCD}"/>
              </a:ext>
            </a:extLst>
          </p:cNvPr>
          <p:cNvCxnSpPr>
            <a:stCxn id="54" idx="3"/>
            <a:endCxn id="80" idx="1"/>
          </p:cNvCxnSpPr>
          <p:nvPr/>
        </p:nvCxnSpPr>
        <p:spPr>
          <a:xfrm flipV="1">
            <a:off x="2561530" y="3433221"/>
            <a:ext cx="843607" cy="779509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3" name="직선 화살표 연결선 5162">
            <a:extLst>
              <a:ext uri="{FF2B5EF4-FFF2-40B4-BE49-F238E27FC236}">
                <a16:creationId xmlns:a16="http://schemas.microsoft.com/office/drawing/2014/main" id="{0C31F6DC-31FB-20E2-B171-9C39A513ACEA}"/>
              </a:ext>
            </a:extLst>
          </p:cNvPr>
          <p:cNvCxnSpPr>
            <a:stCxn id="54" idx="3"/>
            <a:endCxn id="83" idx="1"/>
          </p:cNvCxnSpPr>
          <p:nvPr/>
        </p:nvCxnSpPr>
        <p:spPr>
          <a:xfrm>
            <a:off x="2561530" y="4212730"/>
            <a:ext cx="843607" cy="56400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5" name="직선 화살표 연결선 5164">
            <a:extLst>
              <a:ext uri="{FF2B5EF4-FFF2-40B4-BE49-F238E27FC236}">
                <a16:creationId xmlns:a16="http://schemas.microsoft.com/office/drawing/2014/main" id="{1701D137-DD5B-A887-1E4D-AB9D6CBD7554}"/>
              </a:ext>
            </a:extLst>
          </p:cNvPr>
          <p:cNvCxnSpPr>
            <a:cxnSpLocks/>
            <a:stCxn id="55" idx="3"/>
            <a:endCxn id="62" idx="1"/>
          </p:cNvCxnSpPr>
          <p:nvPr/>
        </p:nvCxnSpPr>
        <p:spPr>
          <a:xfrm flipV="1">
            <a:off x="2561530" y="3018167"/>
            <a:ext cx="843607" cy="1992947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8" name="직선 화살표 연결선 5167">
            <a:extLst>
              <a:ext uri="{FF2B5EF4-FFF2-40B4-BE49-F238E27FC236}">
                <a16:creationId xmlns:a16="http://schemas.microsoft.com/office/drawing/2014/main" id="{7E6393D4-FF42-B3FE-B694-5FDBF27BB9FD}"/>
              </a:ext>
            </a:extLst>
          </p:cNvPr>
          <p:cNvCxnSpPr>
            <a:cxnSpLocks/>
            <a:endCxn id="80" idx="1"/>
          </p:cNvCxnSpPr>
          <p:nvPr/>
        </p:nvCxnSpPr>
        <p:spPr>
          <a:xfrm flipV="1">
            <a:off x="2561530" y="3433221"/>
            <a:ext cx="843607" cy="1577892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70" name="직선 화살표 연결선 5169">
            <a:extLst>
              <a:ext uri="{FF2B5EF4-FFF2-40B4-BE49-F238E27FC236}">
                <a16:creationId xmlns:a16="http://schemas.microsoft.com/office/drawing/2014/main" id="{9AB00957-B886-0177-54C9-5C89BEE32101}"/>
              </a:ext>
            </a:extLst>
          </p:cNvPr>
          <p:cNvCxnSpPr>
            <a:stCxn id="55" idx="3"/>
            <a:endCxn id="83" idx="1"/>
          </p:cNvCxnSpPr>
          <p:nvPr/>
        </p:nvCxnSpPr>
        <p:spPr>
          <a:xfrm flipV="1">
            <a:off x="2561530" y="4269130"/>
            <a:ext cx="843607" cy="741984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72" name="직선 화살표 연결선 5171">
            <a:extLst>
              <a:ext uri="{FF2B5EF4-FFF2-40B4-BE49-F238E27FC236}">
                <a16:creationId xmlns:a16="http://schemas.microsoft.com/office/drawing/2014/main" id="{2971EB5A-8B62-FEBC-5ADB-9B350AE8204C}"/>
              </a:ext>
            </a:extLst>
          </p:cNvPr>
          <p:cNvCxnSpPr>
            <a:cxnSpLocks/>
            <a:stCxn id="55" idx="3"/>
            <a:endCxn id="86" idx="1"/>
          </p:cNvCxnSpPr>
          <p:nvPr/>
        </p:nvCxnSpPr>
        <p:spPr>
          <a:xfrm>
            <a:off x="2561530" y="5011114"/>
            <a:ext cx="843607" cy="472319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75" name="직선 화살표 연결선 5174">
            <a:extLst>
              <a:ext uri="{FF2B5EF4-FFF2-40B4-BE49-F238E27FC236}">
                <a16:creationId xmlns:a16="http://schemas.microsoft.com/office/drawing/2014/main" id="{1EEAA649-7E4A-8ADF-3295-0FC48F053A7C}"/>
              </a:ext>
            </a:extLst>
          </p:cNvPr>
          <p:cNvCxnSpPr>
            <a:stCxn id="56" idx="3"/>
            <a:endCxn id="62" idx="1"/>
          </p:cNvCxnSpPr>
          <p:nvPr/>
        </p:nvCxnSpPr>
        <p:spPr>
          <a:xfrm flipV="1">
            <a:off x="2561530" y="3018167"/>
            <a:ext cx="843607" cy="2791330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77" name="직선 화살표 연결선 5176">
            <a:extLst>
              <a:ext uri="{FF2B5EF4-FFF2-40B4-BE49-F238E27FC236}">
                <a16:creationId xmlns:a16="http://schemas.microsoft.com/office/drawing/2014/main" id="{D761E420-2208-29BE-0015-2E1C78C3E21F}"/>
              </a:ext>
            </a:extLst>
          </p:cNvPr>
          <p:cNvCxnSpPr>
            <a:cxnSpLocks/>
            <a:stCxn id="56" idx="3"/>
            <a:endCxn id="83" idx="1"/>
          </p:cNvCxnSpPr>
          <p:nvPr/>
        </p:nvCxnSpPr>
        <p:spPr>
          <a:xfrm flipV="1">
            <a:off x="2561530" y="4269130"/>
            <a:ext cx="843607" cy="1540367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79" name="직선 화살표 연결선 5178">
            <a:extLst>
              <a:ext uri="{FF2B5EF4-FFF2-40B4-BE49-F238E27FC236}">
                <a16:creationId xmlns:a16="http://schemas.microsoft.com/office/drawing/2014/main" id="{E038FADF-7432-60A6-9C9F-7896019D5C53}"/>
              </a:ext>
            </a:extLst>
          </p:cNvPr>
          <p:cNvCxnSpPr>
            <a:cxnSpLocks/>
            <a:stCxn id="56" idx="3"/>
            <a:endCxn id="88" idx="1"/>
          </p:cNvCxnSpPr>
          <p:nvPr/>
        </p:nvCxnSpPr>
        <p:spPr>
          <a:xfrm>
            <a:off x="2561530" y="5809497"/>
            <a:ext cx="843607" cy="88990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1" name="직선 화살표 연결선 5180">
            <a:extLst>
              <a:ext uri="{FF2B5EF4-FFF2-40B4-BE49-F238E27FC236}">
                <a16:creationId xmlns:a16="http://schemas.microsoft.com/office/drawing/2014/main" id="{48C7EC71-B795-C994-264E-0371D6B6B086}"/>
              </a:ext>
            </a:extLst>
          </p:cNvPr>
          <p:cNvCxnSpPr>
            <a:stCxn id="62" idx="3"/>
            <a:endCxn id="5124" idx="2"/>
          </p:cNvCxnSpPr>
          <p:nvPr/>
        </p:nvCxnSpPr>
        <p:spPr>
          <a:xfrm flipV="1">
            <a:off x="5691486" y="2495267"/>
            <a:ext cx="559099" cy="522900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3" name="직선 화살표 연결선 5182">
            <a:extLst>
              <a:ext uri="{FF2B5EF4-FFF2-40B4-BE49-F238E27FC236}">
                <a16:creationId xmlns:a16="http://schemas.microsoft.com/office/drawing/2014/main" id="{DB22ADC7-7694-DF81-E893-DA38036CB281}"/>
              </a:ext>
            </a:extLst>
          </p:cNvPr>
          <p:cNvCxnSpPr>
            <a:cxnSpLocks/>
            <a:stCxn id="80" idx="3"/>
            <a:endCxn id="5124" idx="2"/>
          </p:cNvCxnSpPr>
          <p:nvPr/>
        </p:nvCxnSpPr>
        <p:spPr>
          <a:xfrm flipV="1">
            <a:off x="5691486" y="2495267"/>
            <a:ext cx="559099" cy="937954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7" name="직선 화살표 연결선 5186">
            <a:extLst>
              <a:ext uri="{FF2B5EF4-FFF2-40B4-BE49-F238E27FC236}">
                <a16:creationId xmlns:a16="http://schemas.microsoft.com/office/drawing/2014/main" id="{88F07AAA-00AE-770F-EE9A-5D6DC881BB8E}"/>
              </a:ext>
            </a:extLst>
          </p:cNvPr>
          <p:cNvCxnSpPr>
            <a:stCxn id="81" idx="3"/>
            <a:endCxn id="5124" idx="2"/>
          </p:cNvCxnSpPr>
          <p:nvPr/>
        </p:nvCxnSpPr>
        <p:spPr>
          <a:xfrm flipV="1">
            <a:off x="5691486" y="2495267"/>
            <a:ext cx="559099" cy="1358247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9" name="직선 화살표 연결선 5188">
            <a:extLst>
              <a:ext uri="{FF2B5EF4-FFF2-40B4-BE49-F238E27FC236}">
                <a16:creationId xmlns:a16="http://schemas.microsoft.com/office/drawing/2014/main" id="{34A13C5B-A966-D443-EDB9-915FD8EDB8F2}"/>
              </a:ext>
            </a:extLst>
          </p:cNvPr>
          <p:cNvCxnSpPr>
            <a:cxnSpLocks/>
            <a:stCxn id="81" idx="3"/>
            <a:endCxn id="5132" idx="2"/>
          </p:cNvCxnSpPr>
          <p:nvPr/>
        </p:nvCxnSpPr>
        <p:spPr>
          <a:xfrm>
            <a:off x="5691486" y="3853514"/>
            <a:ext cx="555673" cy="1095618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91" name="직선 화살표 연결선 5190">
            <a:extLst>
              <a:ext uri="{FF2B5EF4-FFF2-40B4-BE49-F238E27FC236}">
                <a16:creationId xmlns:a16="http://schemas.microsoft.com/office/drawing/2014/main" id="{C2D3CE5F-8300-6847-6AE0-83A763D53799}"/>
              </a:ext>
            </a:extLst>
          </p:cNvPr>
          <p:cNvCxnSpPr>
            <a:stCxn id="83" idx="3"/>
            <a:endCxn id="5124" idx="2"/>
          </p:cNvCxnSpPr>
          <p:nvPr/>
        </p:nvCxnSpPr>
        <p:spPr>
          <a:xfrm flipV="1">
            <a:off x="5691486" y="2495267"/>
            <a:ext cx="559099" cy="1773863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93" name="직선 화살표 연결선 5192">
            <a:extLst>
              <a:ext uri="{FF2B5EF4-FFF2-40B4-BE49-F238E27FC236}">
                <a16:creationId xmlns:a16="http://schemas.microsoft.com/office/drawing/2014/main" id="{152DE865-1504-8404-83C8-7EB0A8576ADB}"/>
              </a:ext>
            </a:extLst>
          </p:cNvPr>
          <p:cNvCxnSpPr>
            <a:cxnSpLocks/>
            <a:stCxn id="83" idx="3"/>
            <a:endCxn id="5132" idx="2"/>
          </p:cNvCxnSpPr>
          <p:nvPr/>
        </p:nvCxnSpPr>
        <p:spPr>
          <a:xfrm>
            <a:off x="5691486" y="4269130"/>
            <a:ext cx="555673" cy="680002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96" name="직선 화살표 연결선 5195">
            <a:extLst>
              <a:ext uri="{FF2B5EF4-FFF2-40B4-BE49-F238E27FC236}">
                <a16:creationId xmlns:a16="http://schemas.microsoft.com/office/drawing/2014/main" id="{18F33A81-2DCF-FC66-1E4D-1D19C4AC481D}"/>
              </a:ext>
            </a:extLst>
          </p:cNvPr>
          <p:cNvCxnSpPr>
            <a:cxnSpLocks/>
            <a:stCxn id="86" idx="3"/>
            <a:endCxn id="5128" idx="2"/>
          </p:cNvCxnSpPr>
          <p:nvPr/>
        </p:nvCxnSpPr>
        <p:spPr>
          <a:xfrm flipV="1">
            <a:off x="5691486" y="3724020"/>
            <a:ext cx="570402" cy="1759413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99" name="직선 화살표 연결선 5198">
            <a:extLst>
              <a:ext uri="{FF2B5EF4-FFF2-40B4-BE49-F238E27FC236}">
                <a16:creationId xmlns:a16="http://schemas.microsoft.com/office/drawing/2014/main" id="{01D6B2AE-507E-0C7A-12F6-A0C3EF1C60BA}"/>
              </a:ext>
            </a:extLst>
          </p:cNvPr>
          <p:cNvCxnSpPr>
            <a:cxnSpLocks/>
            <a:stCxn id="88" idx="3"/>
            <a:endCxn id="5128" idx="2"/>
          </p:cNvCxnSpPr>
          <p:nvPr/>
        </p:nvCxnSpPr>
        <p:spPr>
          <a:xfrm flipV="1">
            <a:off x="5691486" y="3724020"/>
            <a:ext cx="570402" cy="2174467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1" name="직선 화살표 연결선 5200">
            <a:extLst>
              <a:ext uri="{FF2B5EF4-FFF2-40B4-BE49-F238E27FC236}">
                <a16:creationId xmlns:a16="http://schemas.microsoft.com/office/drawing/2014/main" id="{14B05FDB-70E8-84DE-B236-0DB1D99569F2}"/>
              </a:ext>
            </a:extLst>
          </p:cNvPr>
          <p:cNvCxnSpPr>
            <a:cxnSpLocks/>
            <a:stCxn id="88" idx="3"/>
            <a:endCxn id="5132" idx="2"/>
          </p:cNvCxnSpPr>
          <p:nvPr/>
        </p:nvCxnSpPr>
        <p:spPr>
          <a:xfrm flipV="1">
            <a:off x="5691486" y="4949132"/>
            <a:ext cx="555673" cy="949355"/>
          </a:xfrm>
          <a:prstGeom prst="straightConnector1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66" name="TextBox 5265">
            <a:extLst>
              <a:ext uri="{FF2B5EF4-FFF2-40B4-BE49-F238E27FC236}">
                <a16:creationId xmlns:a16="http://schemas.microsoft.com/office/drawing/2014/main" id="{CADA36E5-1903-FDCE-A78C-1BC052ACEAA8}"/>
              </a:ext>
            </a:extLst>
          </p:cNvPr>
          <p:cNvSpPr txBox="1"/>
          <p:nvPr/>
        </p:nvSpPr>
        <p:spPr bwMode="auto">
          <a:xfrm>
            <a:off x="6513620" y="2704649"/>
            <a:ext cx="2977272" cy="50598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1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중점분야 </a:t>
            </a:r>
            <a:r>
              <a:rPr lang="en-US" altLang="ko-KR" sz="11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은 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장비 </a:t>
            </a:r>
            <a:r>
              <a:rPr lang="ko-KR" altLang="en-US" sz="11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1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전주기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절차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장비 선정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검사진단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1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재제조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1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리퍼비시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통합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를 기초로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각 단계에 세부활동이 대응되도록 구성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endParaRPr lang="ko-KR" altLang="en-US" sz="11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267" name="TextBox 5266">
            <a:extLst>
              <a:ext uri="{FF2B5EF4-FFF2-40B4-BE49-F238E27FC236}">
                <a16:creationId xmlns:a16="http://schemas.microsoft.com/office/drawing/2014/main" id="{4D6223AD-5B67-4D48-6B81-1B03B52C8593}"/>
              </a:ext>
            </a:extLst>
          </p:cNvPr>
          <p:cNvSpPr txBox="1"/>
          <p:nvPr/>
        </p:nvSpPr>
        <p:spPr bwMode="auto">
          <a:xfrm>
            <a:off x="6513620" y="3945362"/>
            <a:ext cx="2977272" cy="50598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1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중점분야 </a:t>
            </a:r>
            <a:r>
              <a:rPr lang="en-US" altLang="ko-KR" sz="110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11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는 현행 </a:t>
            </a:r>
            <a:r>
              <a:rPr lang="en-US" altLang="ko-KR" sz="11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1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시공 방식의 구조적 한계를 극복하고 </a:t>
            </a:r>
            <a:r>
              <a:rPr lang="en-US" altLang="ko-KR" sz="11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1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공법의 경제성을 제고하기 위한 시공</a:t>
            </a:r>
            <a:r>
              <a:rPr lang="en-US" altLang="ko-KR" sz="1100">
                <a:solidFill>
                  <a:schemeClr val="accent1">
                    <a:lumMod val="75000"/>
                  </a:schemeClr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·</a:t>
            </a:r>
            <a:r>
              <a:rPr lang="ko-KR" altLang="en-US" sz="110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운영기술 및 현장 적용을 통한 검증으로 구성</a:t>
            </a:r>
            <a:endParaRPr lang="ko-KR" altLang="en-US" sz="1100" dirty="0">
              <a:solidFill>
                <a:schemeClr val="accent1">
                  <a:lumMod val="75000"/>
                </a:schemeClr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268" name="TextBox 5267">
            <a:extLst>
              <a:ext uri="{FF2B5EF4-FFF2-40B4-BE49-F238E27FC236}">
                <a16:creationId xmlns:a16="http://schemas.microsoft.com/office/drawing/2014/main" id="{2925F831-4151-11DC-C665-1A75DE22EF75}"/>
              </a:ext>
            </a:extLst>
          </p:cNvPr>
          <p:cNvSpPr txBox="1"/>
          <p:nvPr/>
        </p:nvSpPr>
        <p:spPr bwMode="auto">
          <a:xfrm>
            <a:off x="6513620" y="5192248"/>
            <a:ext cx="2977272" cy="70623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indent="-144000" latinLnBrk="1">
              <a:lnSpc>
                <a:spcPct val="100000"/>
              </a:lnSpc>
              <a:spcAft>
                <a:spcPts val="200"/>
              </a:spcAft>
              <a:buClr>
                <a:srgbClr val="C00000"/>
              </a:buClr>
              <a:buNone/>
            </a:pPr>
            <a:r>
              <a:rPr lang="ko-KR" altLang="en-US" sz="11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중점분야 </a:t>
            </a:r>
            <a:r>
              <a:rPr lang="en-US" altLang="ko-KR" sz="11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에서 핵심기술 개발을 통한 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재활용 기술 기반을 확보하고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이를 통해 </a:t>
            </a:r>
            <a:r>
              <a:rPr lang="ko-KR" altLang="en-US" sz="1100" dirty="0" err="1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재제작된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TBM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장비를 </a:t>
            </a:r>
            <a:r>
              <a:rPr lang="ko-KR" altLang="en-US" sz="11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중점영역 </a:t>
            </a:r>
            <a:r>
              <a:rPr lang="en-US" altLang="ko-KR" sz="1100" dirty="0">
                <a:solidFill>
                  <a:srgbClr val="C000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의 실증을 통해 검증</a:t>
            </a:r>
            <a:r>
              <a:rPr lang="en-US" altLang="ko-KR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sz="1100" dirty="0">
                <a:solidFill>
                  <a:schemeClr val="accent1">
                    <a:lumMod val="7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국내 터널 현장 적용 가능성 검증 및 산업 기반을 구축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99337D5E-361B-716A-4525-6504214F8D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34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64413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3A28B6-3E98-F6CE-CE7E-3910FAAE7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3367E12-DA6D-7B28-B484-9079C6EBC1A4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2C41302A-3B35-B996-CE0C-94B5B82740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4AFBEE35-DEC1-1E9C-8883-43EEFF58D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0A426F72-A95C-470F-C7B5-D7792759794D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68539A79-69BB-DA05-8D3F-F323C2EFC377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57C62735-FB67-00CC-3D8D-20B7B17E6644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9CBA41D5-81FF-E234-052C-0259E49F4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 시나리오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033F9B98-BBC3-40BD-BE65-175AD9272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35</a:t>
            </a:fld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67ABEE-6FAF-1655-2413-9B0D8714953B}"/>
              </a:ext>
            </a:extLst>
          </p:cNvPr>
          <p:cNvSpPr txBox="1"/>
          <p:nvPr/>
        </p:nvSpPr>
        <p:spPr>
          <a:xfrm>
            <a:off x="486391" y="1726790"/>
            <a:ext cx="866394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en-US" altLang="ko-KR" sz="1950" dirty="0">
                <a:solidFill>
                  <a:schemeClr val="tx1"/>
                </a:solidFill>
              </a:rPr>
              <a:t>[</a:t>
            </a:r>
            <a:r>
              <a:rPr lang="ko-KR" altLang="en-US" sz="1950" dirty="0">
                <a:solidFill>
                  <a:schemeClr val="tx1"/>
                </a:solidFill>
              </a:rPr>
              <a:t>참고</a:t>
            </a:r>
            <a:r>
              <a:rPr lang="en-US" altLang="ko-KR" sz="1950" dirty="0">
                <a:solidFill>
                  <a:schemeClr val="tx1"/>
                </a:solidFill>
              </a:rPr>
              <a:t>] </a:t>
            </a:r>
            <a:r>
              <a:rPr lang="ko-KR" altLang="en-US" sz="1950" dirty="0">
                <a:solidFill>
                  <a:schemeClr val="tx1"/>
                </a:solidFill>
              </a:rPr>
              <a:t>사업을 주도하는 주체에 따라 </a:t>
            </a:r>
            <a:r>
              <a:rPr lang="en-US" altLang="ko-KR" sz="1950" dirty="0">
                <a:solidFill>
                  <a:schemeClr val="tx1"/>
                </a:solidFill>
              </a:rPr>
              <a:t>3</a:t>
            </a:r>
            <a:r>
              <a:rPr lang="ko-KR" altLang="en-US" sz="1950" dirty="0">
                <a:solidFill>
                  <a:schemeClr val="tx1"/>
                </a:solidFill>
              </a:rPr>
              <a:t>가지 유형</a:t>
            </a:r>
            <a:r>
              <a:rPr lang="en-US" altLang="ko-KR" sz="1950" dirty="0">
                <a:solidFill>
                  <a:schemeClr val="tx1"/>
                </a:solidFill>
              </a:rPr>
              <a:t> </a:t>
            </a:r>
            <a:r>
              <a:rPr lang="ko-KR" altLang="en-US" sz="1950" dirty="0">
                <a:solidFill>
                  <a:schemeClr val="tx1"/>
                </a:solidFill>
              </a:rPr>
              <a:t>제시 </a:t>
            </a:r>
            <a:endParaRPr lang="en-US" altLang="ko-KR" sz="1950" dirty="0">
              <a:solidFill>
                <a:schemeClr val="tx1"/>
              </a:solidFill>
            </a:endParaRPr>
          </a:p>
          <a:p>
            <a:r>
              <a:rPr lang="en-US" altLang="ko-KR" sz="1950" dirty="0">
                <a:solidFill>
                  <a:schemeClr val="tx1"/>
                </a:solidFill>
                <a:sym typeface="Wingdings" panose="05000000000000000000" pitchFamily="2" charset="2"/>
              </a:rPr>
              <a:t> </a:t>
            </a:r>
            <a:r>
              <a:rPr lang="ko-KR" altLang="en-US" sz="1950" dirty="0">
                <a:solidFill>
                  <a:schemeClr val="tx1"/>
                </a:solidFill>
                <a:sym typeface="Wingdings" panose="05000000000000000000" pitchFamily="2" charset="2"/>
              </a:rPr>
              <a:t>유형 </a:t>
            </a:r>
            <a:r>
              <a:rPr lang="en-US" altLang="ko-KR" sz="1950" dirty="0">
                <a:solidFill>
                  <a:schemeClr val="tx1"/>
                </a:solidFill>
              </a:rPr>
              <a:t>A: </a:t>
            </a:r>
            <a:r>
              <a:rPr lang="ko-KR" altLang="en-US" sz="1950" dirty="0">
                <a:solidFill>
                  <a:schemeClr val="tx1"/>
                </a:solidFill>
              </a:rPr>
              <a:t>공공주도형 전담기관 </a:t>
            </a:r>
            <a:r>
              <a:rPr lang="en-US" altLang="ko-KR" sz="1950" dirty="0">
                <a:solidFill>
                  <a:schemeClr val="tx1"/>
                </a:solidFill>
              </a:rPr>
              <a:t>(</a:t>
            </a:r>
            <a:r>
              <a:rPr lang="ko-KR" altLang="en-US" sz="1950" dirty="0">
                <a:solidFill>
                  <a:schemeClr val="tx1"/>
                </a:solidFill>
              </a:rPr>
              <a:t>프로젝트조직 운영</a:t>
            </a:r>
            <a:r>
              <a:rPr lang="en-US" altLang="ko-KR" sz="1950" dirty="0">
                <a:solidFill>
                  <a:schemeClr val="tx1"/>
                </a:solidFill>
              </a:rPr>
              <a:t>-&gt;</a:t>
            </a:r>
            <a:r>
              <a:rPr lang="ko-KR" altLang="en-US" sz="1950" dirty="0">
                <a:solidFill>
                  <a:schemeClr val="tx1"/>
                </a:solidFill>
              </a:rPr>
              <a:t>자립화</a:t>
            </a:r>
            <a:r>
              <a:rPr lang="en-US" altLang="ko-KR" sz="195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EE7A7A49-6B91-DA7E-5413-5CDA3995816C}"/>
              </a:ext>
            </a:extLst>
          </p:cNvPr>
          <p:cNvSpPr/>
          <p:nvPr/>
        </p:nvSpPr>
        <p:spPr>
          <a:xfrm>
            <a:off x="535028" y="2609083"/>
            <a:ext cx="3485243" cy="472873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r>
              <a:rPr lang="ko-KR" altLang="en-US" sz="1192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유형 </a:t>
            </a:r>
            <a:r>
              <a:rPr lang="en-US" altLang="ko-KR" sz="1192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A.</a:t>
            </a:r>
          </a:p>
        </p:txBody>
      </p:sp>
      <p:sp>
        <p:nvSpPr>
          <p:cNvPr id="52" name="사각형: 둥근 모서리 51">
            <a:extLst>
              <a:ext uri="{FF2B5EF4-FFF2-40B4-BE49-F238E27FC236}">
                <a16:creationId xmlns:a16="http://schemas.microsoft.com/office/drawing/2014/main" id="{5DE855D7-1551-159F-72F8-941D1A63246B}"/>
              </a:ext>
            </a:extLst>
          </p:cNvPr>
          <p:cNvSpPr/>
          <p:nvPr/>
        </p:nvSpPr>
        <p:spPr>
          <a:xfrm>
            <a:off x="535028" y="3990297"/>
            <a:ext cx="3485243" cy="472873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r>
              <a:rPr lang="ko-KR" altLang="en-US" sz="1192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유형 </a:t>
            </a:r>
            <a:r>
              <a:rPr lang="en-US" altLang="ko-KR" sz="1192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B.</a:t>
            </a:r>
          </a:p>
        </p:txBody>
      </p: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59626520-52E9-4CA8-F346-75A73132E785}"/>
              </a:ext>
            </a:extLst>
          </p:cNvPr>
          <p:cNvSpPr/>
          <p:nvPr/>
        </p:nvSpPr>
        <p:spPr>
          <a:xfrm>
            <a:off x="535028" y="5492866"/>
            <a:ext cx="3485243" cy="472873"/>
          </a:xfrm>
          <a:prstGeom prst="roundRect">
            <a:avLst>
              <a:gd name="adj" fmla="val 50000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r>
              <a:rPr lang="ko-KR" altLang="en-US" sz="1192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유형 </a:t>
            </a:r>
            <a:r>
              <a:rPr lang="en-US" altLang="ko-KR" sz="1192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C.</a:t>
            </a:r>
          </a:p>
        </p:txBody>
      </p:sp>
      <p:sp>
        <p:nvSpPr>
          <p:cNvPr id="58" name="사각형: 둥근 모서리 57">
            <a:extLst>
              <a:ext uri="{FF2B5EF4-FFF2-40B4-BE49-F238E27FC236}">
                <a16:creationId xmlns:a16="http://schemas.microsoft.com/office/drawing/2014/main" id="{DBE4E2DC-EAF0-7855-FD00-71A01FF93B37}"/>
              </a:ext>
            </a:extLst>
          </p:cNvPr>
          <p:cNvSpPr/>
          <p:nvPr/>
        </p:nvSpPr>
        <p:spPr>
          <a:xfrm>
            <a:off x="1181638" y="2609083"/>
            <a:ext cx="2873449" cy="47287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r>
              <a:rPr lang="ko-KR" altLang="en-US" sz="1083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  정부</a:t>
            </a:r>
            <a:r>
              <a:rPr lang="en-US" altLang="ko-KR" sz="1083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sz="1083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공공주도형 모델</a:t>
            </a:r>
            <a:endParaRPr lang="en-US" altLang="ko-KR" sz="1083" dirty="0">
              <a:solidFill>
                <a:schemeClr val="tx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  <a:p>
            <a:r>
              <a:rPr lang="en-US" altLang="ko-KR" sz="1083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  </a:t>
            </a:r>
            <a:r>
              <a:rPr lang="en-US" altLang="ko-KR" sz="975" dirty="0">
                <a:solidFill>
                  <a:schemeClr val="tx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(Public-led)</a:t>
            </a:r>
          </a:p>
        </p:txBody>
      </p:sp>
      <p:sp>
        <p:nvSpPr>
          <p:cNvPr id="61" name="사각형: 둥근 모서리 60">
            <a:extLst>
              <a:ext uri="{FF2B5EF4-FFF2-40B4-BE49-F238E27FC236}">
                <a16:creationId xmlns:a16="http://schemas.microsoft.com/office/drawing/2014/main" id="{B2C895A1-4E19-D6F4-CEDD-3263BFE57035}"/>
              </a:ext>
            </a:extLst>
          </p:cNvPr>
          <p:cNvSpPr/>
          <p:nvPr/>
        </p:nvSpPr>
        <p:spPr>
          <a:xfrm>
            <a:off x="1181638" y="3990297"/>
            <a:ext cx="2838633" cy="47287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r>
              <a:rPr lang="ko-KR" altLang="en-US" sz="1083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  민간 주도 모델</a:t>
            </a:r>
            <a:endParaRPr lang="en-US" altLang="ko-KR" sz="1083">
              <a:solidFill>
                <a:schemeClr val="accent3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  <a:p>
            <a:r>
              <a:rPr lang="en-US" altLang="ko-KR" sz="1083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  </a:t>
            </a:r>
            <a:r>
              <a:rPr lang="en-US" altLang="ko-KR" sz="975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(Private-led)</a:t>
            </a:r>
          </a:p>
        </p:txBody>
      </p:sp>
      <p:sp>
        <p:nvSpPr>
          <p:cNvPr id="62" name="사각형: 둥근 모서리 61">
            <a:extLst>
              <a:ext uri="{FF2B5EF4-FFF2-40B4-BE49-F238E27FC236}">
                <a16:creationId xmlns:a16="http://schemas.microsoft.com/office/drawing/2014/main" id="{98388AF5-1152-DEA0-2C43-2DC4CAB22E67}"/>
              </a:ext>
            </a:extLst>
          </p:cNvPr>
          <p:cNvSpPr/>
          <p:nvPr/>
        </p:nvSpPr>
        <p:spPr>
          <a:xfrm>
            <a:off x="1181638" y="5492866"/>
            <a:ext cx="2838633" cy="47287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0" rtlCol="0" anchor="ctr"/>
          <a:lstStyle/>
          <a:p>
            <a:r>
              <a:rPr lang="ko-KR" altLang="en-US" sz="1083" dirty="0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  민관 협력 모델</a:t>
            </a:r>
            <a:endParaRPr lang="en-US" altLang="ko-KR" sz="1083" dirty="0">
              <a:solidFill>
                <a:schemeClr val="accent3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  <a:p>
            <a:r>
              <a:rPr lang="en-US" altLang="ko-KR" sz="1083" dirty="0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  </a:t>
            </a:r>
            <a:r>
              <a:rPr lang="en-US" altLang="ko-KR" sz="975" dirty="0">
                <a:solidFill>
                  <a:schemeClr val="accent3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(Public-Private Partnership)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95C9F85-CFE5-02AF-6AB9-23BA534563E7}"/>
              </a:ext>
            </a:extLst>
          </p:cNvPr>
          <p:cNvSpPr txBox="1"/>
          <p:nvPr/>
        </p:nvSpPr>
        <p:spPr>
          <a:xfrm>
            <a:off x="3306376" y="2625268"/>
            <a:ext cx="6485893" cy="1153255"/>
          </a:xfrm>
          <a:prstGeom prst="rect">
            <a:avLst/>
          </a:prstGeom>
          <a:noFill/>
        </p:spPr>
        <p:txBody>
          <a:bodyPr wrap="square" rtlCol="0" anchor="t" anchorCtr="0">
            <a:noAutofit/>
          </a:bodyPr>
          <a:lstStyle/>
          <a:p>
            <a:pPr marL="154791" indent="-154791">
              <a:spcBef>
                <a:spcPts val="163"/>
              </a:spcBef>
              <a:spcAft>
                <a:spcPts val="163"/>
              </a:spcAft>
              <a:buFont typeface="Wingdings" panose="05000000000000000000" pitchFamily="2" charset="2"/>
              <a:buChar char="ü"/>
            </a:pPr>
            <a:r>
              <a:rPr lang="en-US" altLang="ko-KR" sz="1192" b="1" dirty="0">
                <a:latin typeface="+mn-ea"/>
              </a:rPr>
              <a:t>(</a:t>
            </a:r>
            <a:r>
              <a:rPr lang="ko-KR" altLang="en-US" sz="1192" b="1" dirty="0">
                <a:latin typeface="+mn-ea"/>
              </a:rPr>
              <a:t>직영형</a:t>
            </a:r>
            <a:r>
              <a:rPr lang="en-US" altLang="ko-KR" sz="1192" b="1" dirty="0">
                <a:latin typeface="+mn-ea"/>
              </a:rPr>
              <a:t>) </a:t>
            </a:r>
            <a:r>
              <a:rPr lang="ko-KR" altLang="en-US" sz="1192" dirty="0">
                <a:latin typeface="+mn-ea"/>
              </a:rPr>
              <a:t>공공이 시설 직접 소유통제</a:t>
            </a:r>
            <a:r>
              <a:rPr lang="en-US" altLang="ko-KR" sz="1192" dirty="0">
                <a:latin typeface="+mn-ea"/>
              </a:rPr>
              <a:t>, </a:t>
            </a:r>
            <a:r>
              <a:rPr lang="ko-KR" altLang="en-US" sz="1192" dirty="0">
                <a:latin typeface="+mn-ea"/>
              </a:rPr>
              <a:t>내부 조직을 통해 개발 운영을 수행</a:t>
            </a:r>
            <a:endParaRPr lang="en-US" altLang="ko-KR" sz="1192" dirty="0">
              <a:latin typeface="+mn-ea"/>
            </a:endParaRPr>
          </a:p>
          <a:p>
            <a:pPr marL="154791" indent="-154791">
              <a:spcBef>
                <a:spcPts val="163"/>
              </a:spcBef>
              <a:spcAft>
                <a:spcPts val="163"/>
              </a:spcAft>
              <a:buFont typeface="Wingdings" panose="05000000000000000000" pitchFamily="2" charset="2"/>
              <a:buChar char="ü"/>
            </a:pPr>
            <a:endParaRPr lang="en-US" altLang="ko-KR" sz="1192" dirty="0">
              <a:latin typeface="+mn-ea"/>
            </a:endParaRPr>
          </a:p>
          <a:p>
            <a:pPr marL="154791" indent="-154791">
              <a:spcBef>
                <a:spcPts val="163"/>
              </a:spcBef>
              <a:spcAft>
                <a:spcPts val="163"/>
              </a:spcAft>
              <a:buFont typeface="Wingdings" panose="05000000000000000000" pitchFamily="2" charset="2"/>
              <a:buChar char="ü"/>
            </a:pPr>
            <a:r>
              <a:rPr lang="en-US" altLang="ko-KR" sz="1192" b="1" dirty="0">
                <a:latin typeface="+mn-ea"/>
              </a:rPr>
              <a:t>(</a:t>
            </a:r>
            <a:r>
              <a:rPr lang="ko-KR" altLang="en-US" sz="1192" b="1" dirty="0">
                <a:latin typeface="+mn-ea"/>
              </a:rPr>
              <a:t>전담기관형</a:t>
            </a:r>
            <a:r>
              <a:rPr lang="en-US" altLang="ko-KR" sz="1192" b="1" dirty="0">
                <a:latin typeface="+mn-ea"/>
              </a:rPr>
              <a:t>) </a:t>
            </a:r>
            <a:r>
              <a:rPr lang="ko-KR" altLang="en-US" sz="1192" dirty="0">
                <a:latin typeface="+mn-ea"/>
              </a:rPr>
              <a:t>공공이 인프라를 소유하되</a:t>
            </a:r>
            <a:r>
              <a:rPr lang="en-US" altLang="ko-KR" sz="1192" dirty="0">
                <a:latin typeface="+mn-ea"/>
              </a:rPr>
              <a:t>, </a:t>
            </a:r>
            <a:r>
              <a:rPr lang="ko-KR" altLang="en-US" sz="1192" dirty="0">
                <a:latin typeface="+mn-ea"/>
              </a:rPr>
              <a:t>별도의 법인을 설립</a:t>
            </a:r>
            <a:r>
              <a:rPr lang="en-US" altLang="ko-KR" sz="1192" dirty="0"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·</a:t>
            </a:r>
            <a:r>
              <a:rPr lang="ko-KR" altLang="en-US" sz="1192" dirty="0">
                <a:latin typeface="+mn-ea"/>
              </a:rPr>
              <a:t>지정</a:t>
            </a:r>
            <a:r>
              <a:rPr lang="en-US" altLang="ko-KR" sz="1192" dirty="0">
                <a:latin typeface="+mn-ea"/>
              </a:rPr>
              <a:t>,</a:t>
            </a:r>
            <a:r>
              <a:rPr lang="ko-KR" altLang="en-US" sz="1192" dirty="0">
                <a:latin typeface="+mn-ea"/>
              </a:rPr>
              <a:t> 개발 및 운영 전문성 확보</a:t>
            </a:r>
            <a:endParaRPr lang="en-US" altLang="ko-KR" sz="1192" dirty="0">
              <a:latin typeface="+mn-ea"/>
            </a:endParaRPr>
          </a:p>
          <a:p>
            <a:pPr marL="154791" indent="-154791">
              <a:spcBef>
                <a:spcPts val="163"/>
              </a:spcBef>
              <a:spcAft>
                <a:spcPts val="163"/>
              </a:spcAft>
              <a:buFont typeface="Wingdings" panose="05000000000000000000" pitchFamily="2" charset="2"/>
              <a:buChar char="ü"/>
            </a:pPr>
            <a:endParaRPr lang="en-US" altLang="ko-KR" sz="1192" dirty="0">
              <a:latin typeface="+mn-ea"/>
            </a:endParaRPr>
          </a:p>
          <a:p>
            <a:pPr marL="154791" indent="-154791">
              <a:spcBef>
                <a:spcPts val="163"/>
              </a:spcBef>
              <a:spcAft>
                <a:spcPts val="163"/>
              </a:spcAft>
              <a:buFont typeface="Wingdings" panose="05000000000000000000" pitchFamily="2" charset="2"/>
              <a:buChar char="ü"/>
            </a:pPr>
            <a:r>
              <a:rPr lang="en-US" altLang="ko-KR" sz="1192" b="1" dirty="0">
                <a:latin typeface="+mn-ea"/>
              </a:rPr>
              <a:t>(</a:t>
            </a:r>
            <a:r>
              <a:rPr lang="ko-KR" altLang="en-US" sz="1192" b="1" dirty="0">
                <a:latin typeface="+mn-ea"/>
              </a:rPr>
              <a:t>위탁형</a:t>
            </a:r>
            <a:r>
              <a:rPr lang="en-US" altLang="ko-KR" sz="1192" b="1" dirty="0">
                <a:latin typeface="+mn-ea"/>
              </a:rPr>
              <a:t>) </a:t>
            </a:r>
            <a:r>
              <a:rPr lang="ko-KR" altLang="en-US" sz="1192" dirty="0">
                <a:latin typeface="+mn-ea"/>
              </a:rPr>
              <a:t>공공이 인프라를 </a:t>
            </a:r>
            <a:r>
              <a:rPr lang="ko-KR" altLang="en-US" sz="1192" dirty="0" err="1">
                <a:latin typeface="+mn-ea"/>
              </a:rPr>
              <a:t>개발소유하되</a:t>
            </a:r>
            <a:r>
              <a:rPr lang="en-US" altLang="ko-KR" sz="1192" dirty="0">
                <a:latin typeface="+mn-ea"/>
              </a:rPr>
              <a:t>, </a:t>
            </a:r>
            <a:r>
              <a:rPr lang="ko-KR" altLang="en-US" sz="1192" dirty="0">
                <a:latin typeface="+mn-ea"/>
              </a:rPr>
              <a:t>실제 시설 관리 및 운영 서비스는 민간 사업자에게 위탁</a:t>
            </a:r>
          </a:p>
        </p:txBody>
      </p:sp>
      <p:graphicFrame>
        <p:nvGraphicFramePr>
          <p:cNvPr id="79" name="표 78">
            <a:extLst>
              <a:ext uri="{FF2B5EF4-FFF2-40B4-BE49-F238E27FC236}">
                <a16:creationId xmlns:a16="http://schemas.microsoft.com/office/drawing/2014/main" id="{8B1D9D39-2C5F-77D4-2C84-7471BAF93A01}"/>
              </a:ext>
            </a:extLst>
          </p:cNvPr>
          <p:cNvGraphicFramePr>
            <a:graphicFrameLocks noGrp="1"/>
          </p:cNvGraphicFramePr>
          <p:nvPr/>
        </p:nvGraphicFramePr>
        <p:xfrm>
          <a:off x="3306376" y="3990296"/>
          <a:ext cx="5951715" cy="2262646"/>
        </p:xfrm>
        <a:graphic>
          <a:graphicData uri="http://schemas.openxmlformats.org/drawingml/2006/table">
            <a:tbl>
              <a:tblPr/>
              <a:tblGrid>
                <a:gridCol w="1028226">
                  <a:extLst>
                    <a:ext uri="{9D8B030D-6E8A-4147-A177-3AD203B41FA5}">
                      <a16:colId xmlns:a16="http://schemas.microsoft.com/office/drawing/2014/main" val="113012810"/>
                    </a:ext>
                  </a:extLst>
                </a:gridCol>
                <a:gridCol w="1641163">
                  <a:extLst>
                    <a:ext uri="{9D8B030D-6E8A-4147-A177-3AD203B41FA5}">
                      <a16:colId xmlns:a16="http://schemas.microsoft.com/office/drawing/2014/main" val="2200700755"/>
                    </a:ext>
                  </a:extLst>
                </a:gridCol>
                <a:gridCol w="1641163">
                  <a:extLst>
                    <a:ext uri="{9D8B030D-6E8A-4147-A177-3AD203B41FA5}">
                      <a16:colId xmlns:a16="http://schemas.microsoft.com/office/drawing/2014/main" val="3391195420"/>
                    </a:ext>
                  </a:extLst>
                </a:gridCol>
                <a:gridCol w="1641163">
                  <a:extLst>
                    <a:ext uri="{9D8B030D-6E8A-4147-A177-3AD203B41FA5}">
                      <a16:colId xmlns:a16="http://schemas.microsoft.com/office/drawing/2014/main" val="1312475391"/>
                    </a:ext>
                  </a:extLst>
                </a:gridCol>
              </a:tblGrid>
              <a:tr h="2260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None/>
                      </a:pPr>
                      <a:r>
                        <a:rPr lang="ko-KR" altLang="en-US" sz="1200" b="1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  <a:endParaRPr lang="ko-KR" altLang="en-US" sz="1200" b="1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None/>
                      </a:pPr>
                      <a:r>
                        <a:rPr lang="ko-KR" altLang="en-US" sz="1200" b="1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직영형</a:t>
                      </a:r>
                      <a:endParaRPr lang="ko-KR" altLang="en-US" sz="1200" b="1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None/>
                      </a:pPr>
                      <a:r>
                        <a:rPr lang="ko-KR" altLang="en-US" sz="1200" b="1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전담기관형</a:t>
                      </a:r>
                      <a:endParaRPr lang="ko-KR" altLang="en-US" sz="1200" b="1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None/>
                      </a:pPr>
                      <a:r>
                        <a:rPr lang="ko-KR" altLang="en-US" sz="1200" b="1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위탁형</a:t>
                      </a:r>
                      <a:endParaRPr lang="ko-KR" altLang="en-US" sz="1200" b="1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592616"/>
                  </a:ext>
                </a:extLst>
              </a:tr>
              <a:tr h="327399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핵심 가치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공익성 및 보안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전문성 및 규모의 경제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운영 효율성 및 유연성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8756255"/>
                  </a:ext>
                </a:extLst>
              </a:tr>
              <a:tr h="327399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운영 주체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지자체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정부 부서 직접 운영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별도 공공법인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공사 등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민간 전문 운영사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4236953"/>
                  </a:ext>
                </a:extLst>
              </a:tr>
              <a:tr h="327399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재원 구조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100%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재정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예산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재정 출자 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+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공사채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수익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재정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(CAPEX) +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민간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(OPEX)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028308"/>
                  </a:ext>
                </a:extLst>
              </a:tr>
              <a:tr h="327399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장점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정책 반영 속도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보안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장기 전문성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통합관리 용이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운영비 절감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민간 노하우 활용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9015719"/>
                  </a:ext>
                </a:extLst>
              </a:tr>
              <a:tr h="327399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단점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전문성 부족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관료화 위험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방만 경영 우려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재무 리스크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공공성 저해 우려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감독 비용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2087994"/>
                  </a:ext>
                </a:extLst>
              </a:tr>
              <a:tr h="382908"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적합 상황</a:t>
                      </a:r>
                    </a:p>
                  </a:txBody>
                  <a:tcPr marL="19500" marR="19500" marT="29250" marB="9700" anchor="ctr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초기 실증 필수</a:t>
                      </a:r>
                      <a:endParaRPr lang="en-US" altLang="ko-KR" sz="1100" kern="0" spc="-15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서비스 안전</a:t>
                      </a:r>
                      <a:r>
                        <a:rPr lang="en-US" altLang="ko-KR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kern="0" spc="-15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형평 중심</a:t>
                      </a:r>
                      <a:endParaRPr lang="ko-KR" altLang="en-US" sz="1100" kern="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중장기 운영체계 네트워크 표준화</a:t>
                      </a: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fontAlgn="base" latinLnBrk="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  <a:buFontTx/>
                        <a:buNone/>
                      </a:pPr>
                      <a:r>
                        <a:rPr lang="ko-KR" altLang="en-US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초기 시장</a:t>
                      </a:r>
                      <a:r>
                        <a:rPr lang="en-US" altLang="ko-KR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다수 거점</a:t>
                      </a:r>
                      <a:r>
                        <a:rPr lang="en-US" altLang="ko-KR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100" kern="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운영 방식 변동</a:t>
                      </a:r>
                    </a:p>
                  </a:txBody>
                  <a:tcPr marL="19500" marR="19500" marT="29250" marB="9700" anchor="ctr"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409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12377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A7492-8BE9-CA39-1B98-BA5CA5E92D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0E8DE6D-FFC0-54C4-EED8-813A94F3B452}"/>
              </a:ext>
            </a:extLst>
          </p:cNvPr>
          <p:cNvSpPr txBox="1"/>
          <p:nvPr/>
        </p:nvSpPr>
        <p:spPr>
          <a:xfrm>
            <a:off x="0" y="0"/>
            <a:ext cx="8841432" cy="980728"/>
          </a:xfrm>
          <a:prstGeom prst="rect">
            <a:avLst/>
          </a:prstGeom>
          <a:noFill/>
        </p:spPr>
        <p:txBody>
          <a:bodyPr wrap="none" lIns="972000" tIns="41400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indent="-144000">
              <a:lnSpc>
                <a:spcPct val="110000"/>
              </a:lnSpc>
            </a:pPr>
            <a:r>
              <a:rPr lang="en-US" altLang="ko-KR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3.2. TBM </a:t>
            </a:r>
            <a:r>
              <a:rPr lang="ko-KR" altLang="en-US" sz="2600" spc="-70" dirty="0">
                <a:solidFill>
                  <a:schemeClr val="tx1">
                    <a:lumMod val="85000"/>
                    <a:lumOff val="15000"/>
                  </a:schemeClr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클러스터 기반구축 사업</a:t>
            </a:r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9293E6B8-2256-8F96-264A-CBF891E00E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3F637693-AEAA-E5EC-6BD8-BF92BC89D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B9BAAE9F-29EC-08F3-9845-1C3B66A628A2}"/>
              </a:ext>
            </a:extLst>
          </p:cNvPr>
          <p:cNvGrpSpPr/>
          <p:nvPr/>
        </p:nvGrpSpPr>
        <p:grpSpPr>
          <a:xfrm>
            <a:off x="346391" y="1128895"/>
            <a:ext cx="9215122" cy="663393"/>
            <a:chOff x="345440" y="1715876"/>
            <a:chExt cx="9215122" cy="663393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9BEF1DFC-E358-83CD-F7E1-32489179BE88}"/>
                </a:ext>
              </a:extLst>
            </p:cNvPr>
            <p:cNvSpPr/>
            <p:nvPr/>
          </p:nvSpPr>
          <p:spPr>
            <a:xfrm>
              <a:off x="345440" y="1715876"/>
              <a:ext cx="9215122" cy="504000"/>
            </a:xfrm>
            <a:prstGeom prst="rect">
              <a:avLst/>
            </a:prstGeom>
            <a:solidFill>
              <a:srgbClr val="0060A8"/>
            </a:solidFill>
            <a:ln w="9525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 err="1">
                <a:solidFill>
                  <a:schemeClr val="tx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9BFB6E29-01AC-36A5-9D09-17F6B3769425}"/>
                </a:ext>
              </a:extLst>
            </p:cNvPr>
            <p:cNvSpPr/>
            <p:nvPr/>
          </p:nvSpPr>
          <p:spPr>
            <a:xfrm rot="16200000" flipH="1">
              <a:off x="4864854" y="-2218203"/>
              <a:ext cx="158944" cy="90360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38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/>
              <a:endParaRPr lang="ko-KR" altLang="en-US" sz="1800" b="1" spc="-50">
                <a:solidFill>
                  <a:schemeClr val="bg1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endParaRPr>
            </a:p>
          </p:txBody>
        </p:sp>
      </p:grpSp>
      <p:sp>
        <p:nvSpPr>
          <p:cNvPr id="15" name="Text Box 14">
            <a:extLst>
              <a:ext uri="{FF2B5EF4-FFF2-40B4-BE49-F238E27FC236}">
                <a16:creationId xmlns:a16="http://schemas.microsoft.com/office/drawing/2014/main" id="{CBC0C7AD-0BF9-666E-E3F1-4458B3ACCE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299" y="1231813"/>
            <a:ext cx="8871665" cy="305154"/>
          </a:xfrm>
          <a:prstGeom prst="rect">
            <a:avLst/>
          </a:prstGeom>
          <a:noFill/>
        </p:spPr>
        <p:txBody>
          <a:bodyPr wrap="none" lIns="0" tIns="0" rIns="0" bIns="0" rtlCol="0" anchor="t" anchorCtr="0">
            <a:no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1">
              <a:lnSpc>
                <a:spcPct val="100000"/>
              </a:lnSpc>
              <a:spcAft>
                <a:spcPts val="0"/>
              </a:spcAft>
              <a:buClr>
                <a:srgbClr val="C00000"/>
              </a:buClr>
              <a:buNone/>
              <a:defRPr/>
            </a:pP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재제작클러스터 기반구축사업</a:t>
            </a:r>
            <a:r>
              <a:rPr lang="en-US" altLang="ko-KR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: </a:t>
            </a:r>
            <a:r>
              <a:rPr lang="ko-KR" altLang="en-US" spc="0" dirty="0">
                <a:solidFill>
                  <a:srgbClr val="FFFF00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기술이전 방안</a:t>
            </a:r>
            <a:endParaRPr lang="en-US" altLang="ko-KR" spc="0" dirty="0">
              <a:solidFill>
                <a:schemeClr val="bg1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18483C9-E0F8-E3BB-2565-41D8FC362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648000" y="6606000"/>
            <a:ext cx="144270" cy="156675"/>
          </a:xfrm>
        </p:spPr>
        <p:txBody>
          <a:bodyPr/>
          <a:lstStyle/>
          <a:p>
            <a:pPr algn="ctr"/>
            <a:fld id="{A2D50AAD-E007-4259-B38C-8781D16CF1F8}" type="slidenum">
              <a:rPr lang="ko-KR" altLang="en-US" smtClean="0"/>
              <a:pPr algn="ctr"/>
              <a:t>36</a:t>
            </a:fld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BDCE73-4189-F101-6E56-D62753A522CD}"/>
              </a:ext>
            </a:extLst>
          </p:cNvPr>
          <p:cNvSpPr txBox="1"/>
          <p:nvPr/>
        </p:nvSpPr>
        <p:spPr>
          <a:xfrm>
            <a:off x="550570" y="1757381"/>
            <a:ext cx="8663940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3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8D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defRPr>
            </a:lvl1pPr>
          </a:lstStyle>
          <a:p>
            <a:r>
              <a:rPr lang="ko-KR" altLang="en-US" sz="1950" dirty="0">
                <a:solidFill>
                  <a:schemeClr val="tx1"/>
                </a:solidFill>
              </a:rPr>
              <a:t>해외 </a:t>
            </a:r>
            <a:r>
              <a:rPr lang="en-US" altLang="ko-KR" sz="1950" dirty="0">
                <a:solidFill>
                  <a:schemeClr val="tx1"/>
                </a:solidFill>
              </a:rPr>
              <a:t>TBM </a:t>
            </a:r>
            <a:r>
              <a:rPr lang="ko-KR" altLang="en-US" sz="1950" dirty="0">
                <a:solidFill>
                  <a:schemeClr val="tx1"/>
                </a:solidFill>
              </a:rPr>
              <a:t>제작사로부터의 핵심기술이전 시나리오</a:t>
            </a:r>
            <a:r>
              <a:rPr lang="en-US" altLang="ko-KR" sz="1950" dirty="0">
                <a:solidFill>
                  <a:schemeClr val="tx1"/>
                </a:solidFill>
              </a:rPr>
              <a:t>(</a:t>
            </a:r>
            <a:r>
              <a:rPr lang="ko-KR" altLang="en-US" sz="1950" dirty="0">
                <a:solidFill>
                  <a:schemeClr val="tx1"/>
                </a:solidFill>
              </a:rPr>
              <a:t>안</a:t>
            </a:r>
            <a:r>
              <a:rPr lang="en-US" altLang="ko-KR" sz="1950" dirty="0">
                <a:solidFill>
                  <a:schemeClr val="tx1"/>
                </a:solidFill>
              </a:rPr>
              <a:t>)</a:t>
            </a:r>
            <a:r>
              <a:rPr lang="ko-KR" altLang="en-US" sz="1950" dirty="0">
                <a:solidFill>
                  <a:schemeClr val="tx1"/>
                </a:solidFill>
              </a:rPr>
              <a:t> </a:t>
            </a:r>
            <a:endParaRPr lang="en-US" altLang="ko-KR" sz="1950" dirty="0">
              <a:solidFill>
                <a:schemeClr val="tx1"/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13722" y="2304536"/>
            <a:ext cx="9165000" cy="331988"/>
            <a:chOff x="603752" y="2131200"/>
            <a:chExt cx="16920000" cy="612900"/>
          </a:xfrm>
        </p:grpSpPr>
        <p:sp>
          <p:nvSpPr>
            <p:cNvPr id="9" name="Rectangle 16">
              <a:extLst>
                <a:ext uri="{FF2B5EF4-FFF2-40B4-BE49-F238E27FC236}">
                  <a16:creationId xmlns:a16="http://schemas.microsoft.com/office/drawing/2014/main" id="{579B6EAD-237B-1ED0-610E-CCC334FC85C1}"/>
                </a:ext>
              </a:extLst>
            </p:cNvPr>
            <p:cNvSpPr/>
            <p:nvPr/>
          </p:nvSpPr>
          <p:spPr>
            <a:xfrm>
              <a:off x="603752" y="2132100"/>
              <a:ext cx="16920000" cy="612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56000" tIns="39000" rIns="39000" bIns="0" rtlCol="0" anchor="ctr" anchorCtr="0"/>
            <a:lstStyle/>
            <a:p>
              <a:pPr marL="48157"/>
              <a:r>
                <a:rPr lang="ko-KR" altLang="en-US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서비스</a:t>
              </a:r>
              <a:r>
                <a:rPr lang="en-US" altLang="ko-KR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 </a:t>
              </a:r>
              <a:r>
                <a:rPr lang="ko-KR" altLang="en-US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모델 </a:t>
              </a:r>
              <a:r>
                <a:rPr lang="en-US" altLang="ko-KR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A. </a:t>
              </a:r>
              <a:r>
                <a:rPr lang="ko-KR" altLang="en-US" sz="1192" spc="-27" dirty="0" err="1">
                  <a:solidFill>
                    <a:schemeClr val="tx1"/>
                  </a:solidFill>
                  <a:latin typeface="+mj-ea"/>
                  <a:ea typeface="+mj-ea"/>
                </a:rPr>
                <a:t>재제작</a:t>
              </a:r>
              <a:r>
                <a:rPr lang="ko-KR" altLang="en-US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 기술 서비스</a:t>
              </a:r>
              <a:r>
                <a:rPr lang="en-US" altLang="ko-KR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, D. </a:t>
              </a:r>
              <a:r>
                <a:rPr lang="ko-KR" altLang="en-US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인력양성과 관련하여</a:t>
              </a:r>
              <a:r>
                <a:rPr lang="en-US" altLang="ko-KR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, </a:t>
              </a:r>
              <a:r>
                <a:rPr lang="ko-KR" altLang="en-US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해외 </a:t>
              </a:r>
              <a:r>
                <a:rPr lang="en-US" altLang="ko-KR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TBM </a:t>
              </a:r>
              <a:r>
                <a:rPr lang="ko-KR" altLang="en-US" sz="1192" spc="-27" dirty="0">
                  <a:solidFill>
                    <a:schemeClr val="tx1"/>
                  </a:solidFill>
                  <a:latin typeface="+mj-ea"/>
                  <a:ea typeface="+mj-ea"/>
                </a:rPr>
                <a:t>선진 제작사로부터의 기술이전을 통한 기술력 확보가 필요</a:t>
              </a:r>
              <a:endParaRPr lang="en-US" altLang="ko-KR" sz="1192" spc="-27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cxnSp>
          <p:nvCxnSpPr>
            <p:cNvPr id="10" name="직선 연결선 9">
              <a:extLst>
                <a:ext uri="{FF2B5EF4-FFF2-40B4-BE49-F238E27FC236}">
                  <a16:creationId xmlns:a16="http://schemas.microsoft.com/office/drawing/2014/main" id="{5FD00A36-2287-B8D2-2C52-A60EECD99A33}"/>
                </a:ext>
              </a:extLst>
            </p:cNvPr>
            <p:cNvCxnSpPr>
              <a:cxnSpLocks/>
            </p:cNvCxnSpPr>
            <p:nvPr/>
          </p:nvCxnSpPr>
          <p:spPr>
            <a:xfrm>
              <a:off x="675388" y="2131200"/>
              <a:ext cx="0" cy="576000"/>
            </a:xfrm>
            <a:prstGeom prst="line">
              <a:avLst/>
            </a:prstGeom>
            <a:ln w="1270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2EAEAC6-F3A2-1B58-1126-E51CF6DE46BC}"/>
              </a:ext>
            </a:extLst>
          </p:cNvPr>
          <p:cNvGrpSpPr/>
          <p:nvPr/>
        </p:nvGrpSpPr>
        <p:grpSpPr>
          <a:xfrm>
            <a:off x="338800" y="2752739"/>
            <a:ext cx="4459982" cy="273000"/>
            <a:chOff x="530756" y="3009450"/>
            <a:chExt cx="8233812" cy="504000"/>
          </a:xfrm>
        </p:grpSpPr>
        <p:sp>
          <p:nvSpPr>
            <p:cNvPr id="4" name="모서리가 둥근 직사각형 35">
              <a:extLst>
                <a:ext uri="{FF2B5EF4-FFF2-40B4-BE49-F238E27FC236}">
                  <a16:creationId xmlns:a16="http://schemas.microsoft.com/office/drawing/2014/main" id="{3ED8A395-8F83-9DC5-4C4D-52AB6B868216}"/>
                </a:ext>
              </a:extLst>
            </p:cNvPr>
            <p:cNvSpPr/>
            <p:nvPr/>
          </p:nvSpPr>
          <p:spPr>
            <a:xfrm>
              <a:off x="530756" y="3009450"/>
              <a:ext cx="8233812" cy="504000"/>
            </a:xfrm>
            <a:prstGeom prst="roundRect">
              <a:avLst>
                <a:gd name="adj" fmla="val 0"/>
              </a:avLst>
            </a:prstGeom>
            <a:noFill/>
            <a:ln w="6350" cap="flat" cmpd="sng" algn="ctr">
              <a:noFill/>
              <a:prstDash val="solid"/>
            </a:ln>
            <a:effectLst/>
          </p:spPr>
          <p:txBody>
            <a:bodyPr wrap="none" lIns="48750" bIns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92" b="1" spc="-81" dirty="0">
                  <a:gradFill>
                    <a:gsLst>
                      <a:gs pos="100000">
                        <a:srgbClr val="294B87">
                          <a:alpha val="95000"/>
                        </a:srgbClr>
                      </a:gs>
                      <a:gs pos="0">
                        <a:srgbClr val="294B87">
                          <a:alpha val="80000"/>
                        </a:srgbClr>
                      </a:gs>
                      <a:gs pos="40000">
                        <a:srgbClr val="294B87">
                          <a:alpha val="90000"/>
                        </a:srgbClr>
                      </a:gs>
                      <a:gs pos="80000">
                        <a:srgbClr val="294B87"/>
                      </a:gs>
                    </a:gsLst>
                    <a:lin ang="0" scaled="0"/>
                  </a:gra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A. </a:t>
              </a:r>
              <a:r>
                <a:rPr lang="ko-KR" altLang="en-US" sz="1192" b="1" spc="-81" dirty="0" err="1">
                  <a:gradFill>
                    <a:gsLst>
                      <a:gs pos="100000">
                        <a:srgbClr val="294B87">
                          <a:alpha val="95000"/>
                        </a:srgbClr>
                      </a:gs>
                      <a:gs pos="0">
                        <a:srgbClr val="294B87">
                          <a:alpha val="80000"/>
                        </a:srgbClr>
                      </a:gs>
                      <a:gs pos="40000">
                        <a:srgbClr val="294B87">
                          <a:alpha val="90000"/>
                        </a:srgbClr>
                      </a:gs>
                      <a:gs pos="80000">
                        <a:srgbClr val="294B87"/>
                      </a:gs>
                    </a:gsLst>
                    <a:lin ang="0" scaled="0"/>
                  </a:gra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재제작</a:t>
              </a:r>
              <a:r>
                <a:rPr lang="ko-KR" altLang="en-US" sz="1192" b="1" spc="-81" dirty="0">
                  <a:gradFill>
                    <a:gsLst>
                      <a:gs pos="100000">
                        <a:srgbClr val="294B87">
                          <a:alpha val="95000"/>
                        </a:srgbClr>
                      </a:gs>
                      <a:gs pos="0">
                        <a:srgbClr val="294B87">
                          <a:alpha val="80000"/>
                        </a:srgbClr>
                      </a:gs>
                      <a:gs pos="40000">
                        <a:srgbClr val="294B87">
                          <a:alpha val="90000"/>
                        </a:srgbClr>
                      </a:gs>
                      <a:gs pos="80000">
                        <a:srgbClr val="294B87"/>
                      </a:gs>
                    </a:gsLst>
                    <a:lin ang="0" scaled="0"/>
                  </a:gra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 기술 서비스</a:t>
              </a:r>
            </a:p>
          </p:txBody>
        </p: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id="{0990BE58-1D54-4532-D7B7-AD2DAA4B7FC5}"/>
                </a:ext>
              </a:extLst>
            </p:cNvPr>
            <p:cNvCxnSpPr>
              <a:cxnSpLocks/>
            </p:cNvCxnSpPr>
            <p:nvPr/>
          </p:nvCxnSpPr>
          <p:spPr>
            <a:xfrm>
              <a:off x="777662" y="3513450"/>
              <a:ext cx="7740000" cy="0"/>
            </a:xfrm>
            <a:prstGeom prst="line">
              <a:avLst/>
            </a:prstGeom>
            <a:ln w="38100" cap="rnd">
              <a:gradFill>
                <a:gsLst>
                  <a:gs pos="100000">
                    <a:srgbClr val="3A6AC0">
                      <a:alpha val="4000"/>
                    </a:srgbClr>
                  </a:gs>
                  <a:gs pos="0">
                    <a:srgbClr val="3A6AC0">
                      <a:alpha val="0"/>
                    </a:srgbClr>
                  </a:gs>
                  <a:gs pos="25000">
                    <a:srgbClr val="2F5597"/>
                  </a:gs>
                  <a:gs pos="75000">
                    <a:srgbClr val="2F5597"/>
                  </a:gs>
                </a:gsLst>
                <a:lin ang="0" scaled="0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1A1F5953-406E-C863-25F4-D17F1DE119CB}"/>
              </a:ext>
            </a:extLst>
          </p:cNvPr>
          <p:cNvGrpSpPr/>
          <p:nvPr/>
        </p:nvGrpSpPr>
        <p:grpSpPr>
          <a:xfrm>
            <a:off x="5080239" y="2750382"/>
            <a:ext cx="4459982" cy="273000"/>
            <a:chOff x="9276526" y="3005099"/>
            <a:chExt cx="8233812" cy="504000"/>
          </a:xfrm>
        </p:grpSpPr>
        <p:sp>
          <p:nvSpPr>
            <p:cNvPr id="17" name="모서리가 둥근 직사각형 35">
              <a:extLst>
                <a:ext uri="{FF2B5EF4-FFF2-40B4-BE49-F238E27FC236}">
                  <a16:creationId xmlns:a16="http://schemas.microsoft.com/office/drawing/2014/main" id="{903953DD-B29C-AA7A-3AA1-524BBC37430A}"/>
                </a:ext>
              </a:extLst>
            </p:cNvPr>
            <p:cNvSpPr/>
            <p:nvPr/>
          </p:nvSpPr>
          <p:spPr>
            <a:xfrm>
              <a:off x="9276526" y="3005099"/>
              <a:ext cx="8233812" cy="504000"/>
            </a:xfrm>
            <a:prstGeom prst="roundRect">
              <a:avLst>
                <a:gd name="adj" fmla="val 0"/>
              </a:avLst>
            </a:prstGeom>
            <a:noFill/>
            <a:ln w="6350" cap="flat" cmpd="sng" algn="ctr">
              <a:noFill/>
              <a:prstDash val="solid"/>
            </a:ln>
            <a:effectLst/>
          </p:spPr>
          <p:txBody>
            <a:bodyPr wrap="none" lIns="48750" bIns="0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92" b="1" spc="-81" dirty="0">
                  <a:gradFill>
                    <a:gsLst>
                      <a:gs pos="100000">
                        <a:srgbClr val="294B87">
                          <a:alpha val="95000"/>
                        </a:srgbClr>
                      </a:gs>
                      <a:gs pos="0">
                        <a:srgbClr val="294B87">
                          <a:alpha val="80000"/>
                        </a:srgbClr>
                      </a:gs>
                      <a:gs pos="40000">
                        <a:srgbClr val="294B87">
                          <a:alpha val="90000"/>
                        </a:srgbClr>
                      </a:gs>
                      <a:gs pos="80000">
                        <a:srgbClr val="294B87"/>
                      </a:gs>
                    </a:gsLst>
                    <a:lin ang="0" scaled="0"/>
                  </a:gra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D. </a:t>
              </a:r>
              <a:r>
                <a:rPr lang="ko-KR" altLang="en-US" sz="1192" b="1" spc="-81" dirty="0">
                  <a:gradFill>
                    <a:gsLst>
                      <a:gs pos="100000">
                        <a:srgbClr val="294B87">
                          <a:alpha val="95000"/>
                        </a:srgbClr>
                      </a:gs>
                      <a:gs pos="0">
                        <a:srgbClr val="294B87">
                          <a:alpha val="80000"/>
                        </a:srgbClr>
                      </a:gs>
                      <a:gs pos="40000">
                        <a:srgbClr val="294B87">
                          <a:alpha val="90000"/>
                        </a:srgbClr>
                      </a:gs>
                      <a:gs pos="80000">
                        <a:srgbClr val="294B87"/>
                      </a:gs>
                    </a:gsLst>
                    <a:lin ang="0" scaled="0"/>
                  </a:gradFill>
                  <a:latin typeface="G마켓 산스 TTF Bold" panose="02000000000000000000" pitchFamily="2" charset="-127"/>
                  <a:ea typeface="G마켓 산스 TTF Bold" panose="02000000000000000000" pitchFamily="2" charset="-127"/>
                  <a:cs typeface="KoPubWorld돋움체 Bold" panose="00000800000000000000" pitchFamily="2" charset="-127"/>
                </a:rPr>
                <a:t>인력양성</a:t>
              </a:r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80603E15-F98B-70AF-96AC-082D32A2259C}"/>
                </a:ext>
              </a:extLst>
            </p:cNvPr>
            <p:cNvCxnSpPr>
              <a:cxnSpLocks/>
            </p:cNvCxnSpPr>
            <p:nvPr/>
          </p:nvCxnSpPr>
          <p:spPr>
            <a:xfrm>
              <a:off x="9523432" y="3509099"/>
              <a:ext cx="7740000" cy="0"/>
            </a:xfrm>
            <a:prstGeom prst="line">
              <a:avLst/>
            </a:prstGeom>
            <a:ln w="38100" cap="rnd">
              <a:gradFill>
                <a:gsLst>
                  <a:gs pos="100000">
                    <a:srgbClr val="3A6AC0">
                      <a:alpha val="4000"/>
                    </a:srgbClr>
                  </a:gs>
                  <a:gs pos="0">
                    <a:srgbClr val="3A6AC0">
                      <a:alpha val="0"/>
                    </a:srgbClr>
                  </a:gs>
                  <a:gs pos="25000">
                    <a:srgbClr val="2F5597"/>
                  </a:gs>
                  <a:gs pos="75000">
                    <a:srgbClr val="2F5597"/>
                  </a:gs>
                </a:gsLst>
                <a:lin ang="0" scaled="0"/>
              </a:gra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사각형: 둥근 모서리 1068">
            <a:extLst>
              <a:ext uri="{FF2B5EF4-FFF2-40B4-BE49-F238E27FC236}">
                <a16:creationId xmlns:a16="http://schemas.microsoft.com/office/drawing/2014/main" id="{D731300B-8C68-5850-007D-E3466C2760F3}"/>
              </a:ext>
            </a:extLst>
          </p:cNvPr>
          <p:cNvSpPr/>
          <p:nvPr/>
        </p:nvSpPr>
        <p:spPr>
          <a:xfrm>
            <a:off x="5580116" y="3150385"/>
            <a:ext cx="3898606" cy="140224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65000"/>
              </a:schemeClr>
            </a:solidFill>
            <a:prstDash val="sysDot"/>
            <a:miter lim="800000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lIns="26000" tIns="25350" rIns="26000" bIns="39000" rtlCol="0" anchor="ctr" anchorCtr="0"/>
          <a:lstStyle/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해외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TBM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제작사 은퇴 엔지니어 초빙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슈퍼바이저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 과정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핵심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부품별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 분해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점검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교체 실습 교재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</a:t>
            </a:r>
            <a:r>
              <a:rPr lang="en-US" altLang="ko-KR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Herrenknecht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 OEM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기준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 TBM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운영 시뮬레이터 소프트웨어 도입 또는 공동개발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오퍼레이터 자격 기준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(ITA/WTC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국제 커리큘럼 참조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현장 지반 맞춤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굴진관리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(GMP)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교육 사례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DB</a:t>
            </a:r>
          </a:p>
        </p:txBody>
      </p:sp>
      <p:sp>
        <p:nvSpPr>
          <p:cNvPr id="29" name="Rectangle 25">
            <a:extLst>
              <a:ext uri="{FF2B5EF4-FFF2-40B4-BE49-F238E27FC236}">
                <a16:creationId xmlns:a16="http://schemas.microsoft.com/office/drawing/2014/main" id="{3B200F5A-8DDA-8102-B3FB-C0B19AE3FEAB}"/>
              </a:ext>
            </a:extLst>
          </p:cNvPr>
          <p:cNvSpPr/>
          <p:nvPr/>
        </p:nvSpPr>
        <p:spPr>
          <a:xfrm>
            <a:off x="4993663" y="3155156"/>
            <a:ext cx="586454" cy="1408691"/>
          </a:xfrm>
          <a:prstGeom prst="homePlate">
            <a:avLst>
              <a:gd name="adj" fmla="val 14583"/>
            </a:avLst>
          </a:prstGeom>
          <a:solidFill>
            <a:srgbClr val="2E75B6"/>
          </a:solid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2000" bIns="32500" rtlCol="0" anchor="ctr"/>
          <a:lstStyle/>
          <a:p>
            <a:pPr algn="ctr" defTabSz="165118" latinLnBrk="0">
              <a:lnSpc>
                <a:spcPct val="130000"/>
              </a:lnSpc>
            </a:pPr>
            <a:r>
              <a:rPr lang="ko-KR" altLang="en-US" sz="1192" dirty="0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이전 범위</a:t>
            </a:r>
            <a:endParaRPr lang="en-US" altLang="ko-KR" sz="1192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0" name="사각형: 둥근 모서리 1068">
            <a:extLst>
              <a:ext uri="{FF2B5EF4-FFF2-40B4-BE49-F238E27FC236}">
                <a16:creationId xmlns:a16="http://schemas.microsoft.com/office/drawing/2014/main" id="{D731300B-8C68-5850-007D-E3466C2760F3}"/>
              </a:ext>
            </a:extLst>
          </p:cNvPr>
          <p:cNvSpPr/>
          <p:nvPr/>
        </p:nvSpPr>
        <p:spPr>
          <a:xfrm>
            <a:off x="5580116" y="4647053"/>
            <a:ext cx="3898606" cy="68083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65000"/>
              </a:schemeClr>
            </a:solidFill>
            <a:prstDash val="sysDot"/>
            <a:miter lim="800000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lIns="26000" tIns="25350" rIns="26000" bIns="39000" rtlCol="0" anchor="ctr" anchorCtr="0"/>
          <a:lstStyle/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•  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교육 협력 계약 시 콘텐츠 </a:t>
            </a:r>
            <a:r>
              <a:rPr lang="en-US" altLang="ko-KR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IP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는 국내 귀속 조건 필수</a:t>
            </a:r>
            <a:endParaRPr lang="en-US" altLang="ko-KR" sz="1083" kern="0" spc="-81" dirty="0">
              <a:solidFill>
                <a:srgbClr val="404040"/>
              </a:solidFill>
              <a:latin typeface="KoPubWorld돋움체 Medium"/>
              <a:cs typeface="KoPubWorld돋움체 Bold" panose="00000800000000000000" pitchFamily="2" charset="-127"/>
            </a:endParaRP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•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해외사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 강사 파견은 초기 </a:t>
            </a:r>
            <a:r>
              <a:rPr lang="en-US" altLang="ko-KR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3~5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년 한시 허용 후 국내 강사 자립 체계 구축</a:t>
            </a:r>
          </a:p>
        </p:txBody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id="{3B200F5A-8DDA-8102-B3FB-C0B19AE3FEAB}"/>
              </a:ext>
            </a:extLst>
          </p:cNvPr>
          <p:cNvSpPr/>
          <p:nvPr/>
        </p:nvSpPr>
        <p:spPr>
          <a:xfrm>
            <a:off x="4993663" y="4676194"/>
            <a:ext cx="586454" cy="661990"/>
          </a:xfrm>
          <a:prstGeom prst="homePlate">
            <a:avLst>
              <a:gd name="adj" fmla="val 14583"/>
            </a:avLst>
          </a:prstGeom>
          <a:solidFill>
            <a:srgbClr val="2E75B6"/>
          </a:solid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2000" bIns="32500" rtlCol="0" anchor="ctr"/>
          <a:lstStyle/>
          <a:p>
            <a:pPr algn="ctr" defTabSz="165118" latinLnBrk="0">
              <a:lnSpc>
                <a:spcPct val="130000"/>
              </a:lnSpc>
            </a:pPr>
            <a:r>
              <a:rPr lang="ko-KR" altLang="en-US" sz="1192" dirty="0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추진 조건</a:t>
            </a:r>
            <a:endParaRPr lang="en-US" altLang="ko-KR" sz="1192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2" name="사각형: 둥근 모서리 13">
            <a:extLst>
              <a:ext uri="{FF2B5EF4-FFF2-40B4-BE49-F238E27FC236}">
                <a16:creationId xmlns:a16="http://schemas.microsoft.com/office/drawing/2014/main" id="{EB364327-95A7-6BA1-40F8-0A64F3C70DD8}"/>
              </a:ext>
            </a:extLst>
          </p:cNvPr>
          <p:cNvSpPr/>
          <p:nvPr/>
        </p:nvSpPr>
        <p:spPr>
          <a:xfrm>
            <a:off x="313723" y="5969739"/>
            <a:ext cx="9165000" cy="521024"/>
          </a:xfrm>
          <a:prstGeom prst="roundRect">
            <a:avLst>
              <a:gd name="adj" fmla="val 5345"/>
            </a:avLst>
          </a:prstGeom>
          <a:solidFill>
            <a:schemeClr val="accent4">
              <a:lumMod val="20000"/>
              <a:lumOff val="80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ysDot"/>
            <a:miter lim="800000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lIns="26000" tIns="25350" rIns="26000" bIns="39000" rtlCol="0" anchor="ctr" anchorCtr="0"/>
          <a:lstStyle/>
          <a:p>
            <a:pPr algn="ctr" defTabSz="330245">
              <a:defRPr/>
            </a:pP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상기 사례 추진 시 </a:t>
            </a:r>
            <a:r>
              <a:rPr lang="ko-KR" altLang="en-US" sz="1300" kern="0" spc="-54" dirty="0" err="1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해외사에게</a:t>
            </a: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기술이전 대가로 국내 운영 참여를 허용한다면</a:t>
            </a:r>
            <a:r>
              <a:rPr lang="en-US" altLang="ko-KR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국내 </a:t>
            </a:r>
            <a:r>
              <a:rPr lang="en-US" altLang="ko-KR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TBM</a:t>
            </a: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시장이 </a:t>
            </a:r>
            <a:r>
              <a:rPr lang="ko-KR" altLang="en-US" sz="1300" kern="0" spc="-54" dirty="0" err="1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해외사에</a:t>
            </a: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잠식될 위험 존재</a:t>
            </a:r>
            <a:r>
              <a:rPr lang="en-US" altLang="ko-KR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</a:t>
            </a:r>
          </a:p>
          <a:p>
            <a:pPr algn="ctr" defTabSz="330245">
              <a:defRPr/>
            </a:pPr>
            <a:r>
              <a:rPr lang="en-US" altLang="ko-KR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⇒ </a:t>
            </a: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</a:t>
            </a:r>
            <a:r>
              <a:rPr lang="en-US" altLang="ko-KR" sz="1300" kern="0" spc="-54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"</a:t>
            </a:r>
            <a:r>
              <a:rPr lang="ko-KR" altLang="en-US" sz="1300" kern="0" spc="-54" dirty="0" err="1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해외사의</a:t>
            </a:r>
            <a:r>
              <a:rPr lang="ko-KR" altLang="en-US" sz="1300" kern="0" spc="-54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 클러스터 서비스 직접 수주 금지</a:t>
            </a:r>
            <a:r>
              <a:rPr lang="en-US" altLang="ko-KR" sz="1300" kern="0" spc="-54" dirty="0">
                <a:solidFill>
                  <a:srgbClr val="C0000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" </a:t>
            </a:r>
            <a:r>
              <a:rPr lang="ko-KR" altLang="en-US" sz="1300" kern="0" spc="-54" dirty="0">
                <a:solidFill>
                  <a:srgbClr val="404040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  <a:cs typeface="KoPubWorld돋움체 Bold" panose="00000800000000000000" pitchFamily="2" charset="-127"/>
              </a:rPr>
              <a:t>규정 명문화 필요</a:t>
            </a:r>
            <a:endParaRPr lang="en-US" altLang="ko-KR" sz="1300" kern="0" spc="-54" dirty="0">
              <a:solidFill>
                <a:srgbClr val="404040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5" name="사각형: 둥근 모서리 50">
            <a:extLst>
              <a:ext uri="{FF2B5EF4-FFF2-40B4-BE49-F238E27FC236}">
                <a16:creationId xmlns:a16="http://schemas.microsoft.com/office/drawing/2014/main" id="{E2330545-005A-15AF-4E11-88B64759A896}"/>
              </a:ext>
            </a:extLst>
          </p:cNvPr>
          <p:cNvSpPr/>
          <p:nvPr/>
        </p:nvSpPr>
        <p:spPr>
          <a:xfrm>
            <a:off x="4993663" y="5421391"/>
            <a:ext cx="4485060" cy="417926"/>
          </a:xfrm>
          <a:prstGeom prst="roundRect">
            <a:avLst>
              <a:gd name="adj" fmla="val 5083"/>
            </a:avLst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lIns="25350" tIns="25350" rIns="26000" bIns="26000" rtlCol="0" anchor="ctr" anchorCtr="0"/>
          <a:lstStyle/>
          <a:p>
            <a:pPr marL="97174" indent="-97174" defTabSz="330245">
              <a:lnSpc>
                <a:spcPct val="110000"/>
              </a:lnSpc>
              <a:defRPr/>
            </a:pP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 * 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협력 대상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안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)  : </a:t>
            </a:r>
            <a:r>
              <a:rPr lang="en-US" altLang="ko-KR" sz="1083" kern="0" spc="-18" dirty="0" err="1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Herrenknecht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 Academy(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독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), ITA(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국제터널협회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) 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활용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 </a:t>
            </a:r>
          </a:p>
        </p:txBody>
      </p:sp>
      <p:sp>
        <p:nvSpPr>
          <p:cNvPr id="36" name="사각형: 둥근 모서리 1068">
            <a:extLst>
              <a:ext uri="{FF2B5EF4-FFF2-40B4-BE49-F238E27FC236}">
                <a16:creationId xmlns:a16="http://schemas.microsoft.com/office/drawing/2014/main" id="{D731300B-8C68-5850-007D-E3466C2760F3}"/>
              </a:ext>
            </a:extLst>
          </p:cNvPr>
          <p:cNvSpPr/>
          <p:nvPr/>
        </p:nvSpPr>
        <p:spPr>
          <a:xfrm>
            <a:off x="900176" y="3150385"/>
            <a:ext cx="3898606" cy="140224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65000"/>
              </a:schemeClr>
            </a:solidFill>
            <a:prstDash val="sysDot"/>
            <a:miter lim="800000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lIns="26000" tIns="25350" rIns="26000" bIns="39000" rtlCol="0" anchor="ctr" anchorCtr="0"/>
          <a:lstStyle/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메인베어링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 정비기술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설계 기준서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커터헤드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 재설계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용접 기술 매뉴얼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강종 사양 포함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PLC/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제어계통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 재프로그래밍 절차서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기종별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입갱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세척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분해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조립 표준 공정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(STEP-BY-STEP)</a:t>
            </a:r>
          </a:p>
          <a:p>
            <a:pPr marL="42997" defTabSz="330245">
              <a:lnSpc>
                <a:spcPct val="120000"/>
              </a:lnSpc>
              <a:defRPr/>
            </a:pP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• 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성능 복원 시험 기준 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토크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회전수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·</a:t>
            </a:r>
            <a:r>
              <a:rPr lang="ko-KR" altLang="en-US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추력</a:t>
            </a:r>
            <a:r>
              <a:rPr lang="en-US" altLang="ko-KR" sz="1083" kern="0" spc="-81" dirty="0">
                <a:solidFill>
                  <a:srgbClr val="404040"/>
                </a:solidFill>
                <a:latin typeface="+mn-ea"/>
                <a:cs typeface="KoPubWorld돋움체 Bold" panose="00000800000000000000" pitchFamily="2" charset="-127"/>
              </a:rPr>
              <a:t>)</a:t>
            </a:r>
          </a:p>
        </p:txBody>
      </p:sp>
      <p:sp>
        <p:nvSpPr>
          <p:cNvPr id="37" name="Rectangle 25">
            <a:extLst>
              <a:ext uri="{FF2B5EF4-FFF2-40B4-BE49-F238E27FC236}">
                <a16:creationId xmlns:a16="http://schemas.microsoft.com/office/drawing/2014/main" id="{3B200F5A-8DDA-8102-B3FB-C0B19AE3FEAB}"/>
              </a:ext>
            </a:extLst>
          </p:cNvPr>
          <p:cNvSpPr/>
          <p:nvPr/>
        </p:nvSpPr>
        <p:spPr>
          <a:xfrm>
            <a:off x="313722" y="3155156"/>
            <a:ext cx="586454" cy="1408691"/>
          </a:xfrm>
          <a:prstGeom prst="homePlate">
            <a:avLst>
              <a:gd name="adj" fmla="val 14583"/>
            </a:avLst>
          </a:prstGeom>
          <a:solidFill>
            <a:srgbClr val="2E75B6"/>
          </a:solid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2000" bIns="32500" rtlCol="0" anchor="ctr"/>
          <a:lstStyle/>
          <a:p>
            <a:pPr algn="ctr" defTabSz="165118" latinLnBrk="0">
              <a:lnSpc>
                <a:spcPct val="130000"/>
              </a:lnSpc>
            </a:pPr>
            <a:r>
              <a:rPr lang="ko-KR" altLang="en-US" sz="1192" dirty="0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이전 범위</a:t>
            </a:r>
            <a:endParaRPr lang="en-US" altLang="ko-KR" sz="1192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38" name="사각형: 둥근 모서리 1068">
            <a:extLst>
              <a:ext uri="{FF2B5EF4-FFF2-40B4-BE49-F238E27FC236}">
                <a16:creationId xmlns:a16="http://schemas.microsoft.com/office/drawing/2014/main" id="{D731300B-8C68-5850-007D-E3466C2760F3}"/>
              </a:ext>
            </a:extLst>
          </p:cNvPr>
          <p:cNvSpPr/>
          <p:nvPr/>
        </p:nvSpPr>
        <p:spPr>
          <a:xfrm>
            <a:off x="900176" y="4647053"/>
            <a:ext cx="3898606" cy="68083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 cap="flat" cmpd="sng" algn="ctr">
            <a:solidFill>
              <a:schemeClr val="bg1">
                <a:lumMod val="65000"/>
              </a:schemeClr>
            </a:solidFill>
            <a:prstDash val="sysDot"/>
            <a:miter lim="800000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txBody>
          <a:bodyPr lIns="26000" tIns="25350" rIns="26000" bIns="39000" rtlCol="0" anchor="ctr" anchorCtr="0"/>
          <a:lstStyle/>
          <a:p>
            <a:pPr marL="42997" defTabSz="330245">
              <a:lnSpc>
                <a:spcPct val="120000"/>
              </a:lnSpc>
              <a:defRPr/>
            </a:pPr>
            <a:r>
              <a:rPr lang="ko-KR" altLang="en-US" sz="1083" kern="0" spc="-81" dirty="0" err="1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해외사와의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 기술협력 계약 시 ① 기술 국내 한정 사용 조항 ② 로열티 상한 설정 ③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해외사의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 국내 </a:t>
            </a:r>
            <a:r>
              <a:rPr lang="ko-KR" altLang="en-US" sz="1083" kern="0" spc="-81" dirty="0" err="1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재제작</a:t>
            </a:r>
            <a:r>
              <a:rPr lang="ko-KR" altLang="en-US" sz="1083" kern="0" spc="-81" dirty="0">
                <a:solidFill>
                  <a:srgbClr val="404040"/>
                </a:solidFill>
                <a:latin typeface="KoPubWorld돋움체 Medium"/>
                <a:cs typeface="KoPubWorld돋움체 Bold" panose="00000800000000000000" pitchFamily="2" charset="-127"/>
              </a:rPr>
              <a:t> 시장 직접 참여 금지 조항 필수</a:t>
            </a:r>
          </a:p>
        </p:txBody>
      </p:sp>
      <p:sp>
        <p:nvSpPr>
          <p:cNvPr id="39" name="Rectangle 25">
            <a:extLst>
              <a:ext uri="{FF2B5EF4-FFF2-40B4-BE49-F238E27FC236}">
                <a16:creationId xmlns:a16="http://schemas.microsoft.com/office/drawing/2014/main" id="{3B200F5A-8DDA-8102-B3FB-C0B19AE3FEAB}"/>
              </a:ext>
            </a:extLst>
          </p:cNvPr>
          <p:cNvSpPr/>
          <p:nvPr/>
        </p:nvSpPr>
        <p:spPr>
          <a:xfrm>
            <a:off x="313722" y="4676194"/>
            <a:ext cx="586454" cy="661990"/>
          </a:xfrm>
          <a:prstGeom prst="homePlate">
            <a:avLst>
              <a:gd name="adj" fmla="val 14583"/>
            </a:avLst>
          </a:prstGeom>
          <a:solidFill>
            <a:srgbClr val="2E75B6"/>
          </a:solid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52000" bIns="32500" rtlCol="0" anchor="ctr"/>
          <a:lstStyle/>
          <a:p>
            <a:pPr algn="ctr" defTabSz="165118" latinLnBrk="0">
              <a:lnSpc>
                <a:spcPct val="130000"/>
              </a:lnSpc>
            </a:pPr>
            <a:r>
              <a:rPr lang="ko-KR" altLang="en-US" sz="1192" dirty="0">
                <a:solidFill>
                  <a:schemeClr val="bg1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추진 조건</a:t>
            </a:r>
            <a:endParaRPr lang="en-US" altLang="ko-KR" sz="1192" dirty="0">
              <a:solidFill>
                <a:schemeClr val="bg1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40" name="사각형: 둥근 모서리 50">
            <a:extLst>
              <a:ext uri="{FF2B5EF4-FFF2-40B4-BE49-F238E27FC236}">
                <a16:creationId xmlns:a16="http://schemas.microsoft.com/office/drawing/2014/main" id="{E2330545-005A-15AF-4E11-88B64759A896}"/>
              </a:ext>
            </a:extLst>
          </p:cNvPr>
          <p:cNvSpPr/>
          <p:nvPr/>
        </p:nvSpPr>
        <p:spPr>
          <a:xfrm>
            <a:off x="313722" y="5421391"/>
            <a:ext cx="4485060" cy="417926"/>
          </a:xfrm>
          <a:prstGeom prst="roundRect">
            <a:avLst>
              <a:gd name="adj" fmla="val 5083"/>
            </a:avLst>
          </a:prstGeom>
          <a:solidFill>
            <a:schemeClr val="tx2">
              <a:lumMod val="20000"/>
              <a:lumOff val="80000"/>
            </a:schemeClr>
          </a:solidFill>
          <a:ln w="6350" cap="flat" cmpd="sng" algn="ctr">
            <a:noFill/>
            <a:prstDash val="dash"/>
            <a:miter lim="800000"/>
          </a:ln>
          <a:effectLst/>
        </p:spPr>
        <p:txBody>
          <a:bodyPr lIns="25350" tIns="25350" rIns="26000" bIns="26000" rtlCol="0" anchor="ctr" anchorCtr="0"/>
          <a:lstStyle/>
          <a:p>
            <a:pPr marL="97174" indent="-97174" defTabSz="330245">
              <a:lnSpc>
                <a:spcPct val="110000"/>
              </a:lnSpc>
              <a:defRPr/>
            </a:pP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 * 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협력 대상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안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) : </a:t>
            </a:r>
            <a:r>
              <a:rPr lang="en-US" altLang="ko-KR" sz="1083" kern="0" spc="-18" dirty="0" err="1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Herrenknecht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(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독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), CRCHI/CREG(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중 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— IP </a:t>
            </a:r>
            <a:r>
              <a:rPr lang="ko-KR" altLang="en-US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보호 유의 필요</a:t>
            </a:r>
            <a:r>
              <a:rPr lang="en-US" altLang="ko-KR" sz="1083" kern="0" spc="-18" dirty="0">
                <a:solidFill>
                  <a:srgbClr val="2E75B6"/>
                </a:solidFill>
                <a:latin typeface="+mj-ea"/>
                <a:ea typeface="+mj-ea"/>
                <a:cs typeface="KoPubWorld돋움체 Bold" panose="00000800000000000000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934469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loitte PS Fonts">
      <a:majorFont>
        <a:latin typeface="Arial"/>
        <a:ea typeface="나눔고딕"/>
        <a:cs typeface=""/>
      </a:majorFont>
      <a:minorFont>
        <a:latin typeface="Arial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 w="9525">
          <a:solidFill>
            <a:schemeClr val="tx2"/>
          </a:solidFill>
          <a:miter lim="800000"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1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auto">
        <a:noFill/>
      </a:spPr>
      <a:bodyPr wrap="none" lIns="0" tIns="0" rIns="0" bIns="0" rtlCol="0" anchor="t" anchorCtr="0">
        <a:noAutofit/>
        <a:scene3d>
          <a:camera prst="orthographicFront"/>
          <a:lightRig rig="threePt" dir="t"/>
        </a:scene3d>
        <a:sp3d>
          <a:bevelT w="1270" h="1270"/>
          <a:bevelB w="1270" h="1270"/>
        </a:sp3d>
      </a:bodyPr>
      <a:lstStyle>
        <a:defPPr marL="0" indent="-144000" latinLnBrk="1">
          <a:lnSpc>
            <a:spcPct val="100000"/>
          </a:lnSpc>
          <a:spcAft>
            <a:spcPts val="200"/>
          </a:spcAft>
          <a:buClr>
            <a:srgbClr val="C00000"/>
          </a:buClr>
          <a:buNone/>
          <a:defRPr sz="1600" dirty="0" smtClean="0">
            <a:solidFill>
              <a:srgbClr val="FF0000"/>
            </a:solidFill>
            <a:latin typeface="KoPub돋움체 Bold" pitchFamily="2" charset="-127"/>
            <a:ea typeface="KoPub돋움체 Bold" pitchFamily="2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77471</TotalTime>
  <Words>5055</Words>
  <Application>Microsoft Office PowerPoint</Application>
  <PresentationFormat>A4 용지(210x297mm)</PresentationFormat>
  <Paragraphs>910</Paragraphs>
  <Slides>36</Slides>
  <Notes>35</Notes>
  <HiddenSlides>0</HiddenSlides>
  <MMClips>0</MMClips>
  <ScaleCrop>false</ScaleCrop>
  <HeadingPairs>
    <vt:vector size="8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8" baseType="lpstr">
      <vt:lpstr>G마켓 산스 TTF Bold</vt:lpstr>
      <vt:lpstr>G마켓 산스 TTF Medium</vt:lpstr>
      <vt:lpstr>KoPubWorld돋움체 Bold</vt:lpstr>
      <vt:lpstr>KoPubWorld돋움체 Light</vt:lpstr>
      <vt:lpstr>KoPubWorld돋움체 Medium</vt:lpstr>
      <vt:lpstr>KoPubWorld돋움체_Pro Light</vt:lpstr>
      <vt:lpstr>KoPub돋움체 Bold</vt:lpstr>
      <vt:lpstr>맑은 고딕</vt:lpstr>
      <vt:lpstr>Arial</vt:lpstr>
      <vt:lpstr>Wingdings</vt:lpstr>
      <vt:lpstr>2_Office 테마</vt:lpstr>
      <vt:lpstr>think-cell Slide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Jm Kim</dc:creator>
  <cp:lastModifiedBy>정우 조</cp:lastModifiedBy>
  <cp:revision>3670</cp:revision>
  <cp:lastPrinted>2026-03-05T02:25:29Z</cp:lastPrinted>
  <dcterms:created xsi:type="dcterms:W3CDTF">2015-10-07T05:24:52Z</dcterms:created>
  <dcterms:modified xsi:type="dcterms:W3CDTF">2026-06-23T09:55:18Z</dcterms:modified>
</cp:coreProperties>
</file>